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16" r:id="rId3"/>
    <p:sldId id="318" r:id="rId4"/>
    <p:sldId id="319" r:id="rId5"/>
    <p:sldId id="320" r:id="rId6"/>
    <p:sldId id="321" r:id="rId7"/>
    <p:sldId id="322" r:id="rId8"/>
    <p:sldId id="323" r:id="rId9"/>
    <p:sldId id="360" r:id="rId10"/>
    <p:sldId id="348" r:id="rId11"/>
    <p:sldId id="324" r:id="rId12"/>
    <p:sldId id="327" r:id="rId13"/>
    <p:sldId id="326" r:id="rId14"/>
    <p:sldId id="325" r:id="rId15"/>
    <p:sldId id="328" r:id="rId16"/>
    <p:sldId id="331" r:id="rId17"/>
    <p:sldId id="330" r:id="rId18"/>
    <p:sldId id="332" r:id="rId19"/>
    <p:sldId id="346" r:id="rId20"/>
    <p:sldId id="345" r:id="rId21"/>
    <p:sldId id="351" r:id="rId22"/>
    <p:sldId id="333" r:id="rId23"/>
    <p:sldId id="349" r:id="rId24"/>
    <p:sldId id="329" r:id="rId25"/>
    <p:sldId id="350" r:id="rId26"/>
    <p:sldId id="352" r:id="rId27"/>
    <p:sldId id="355" r:id="rId28"/>
    <p:sldId id="361" r:id="rId29"/>
    <p:sldId id="353" r:id="rId30"/>
    <p:sldId id="354" r:id="rId31"/>
    <p:sldId id="359" r:id="rId32"/>
    <p:sldId id="339" r:id="rId33"/>
    <p:sldId id="358" r:id="rId34"/>
    <p:sldId id="334" r:id="rId35"/>
    <p:sldId id="340" r:id="rId36"/>
    <p:sldId id="342" r:id="rId37"/>
    <p:sldId id="335" r:id="rId38"/>
    <p:sldId id="336" r:id="rId39"/>
    <p:sldId id="337" r:id="rId40"/>
    <p:sldId id="343" r:id="rId41"/>
    <p:sldId id="356" r:id="rId42"/>
    <p:sldId id="338" r:id="rId43"/>
    <p:sldId id="390" r:id="rId44"/>
    <p:sldId id="391" r:id="rId45"/>
    <p:sldId id="269" r:id="rId46"/>
    <p:sldId id="401" r:id="rId47"/>
    <p:sldId id="403" r:id="rId48"/>
    <p:sldId id="272" r:id="rId49"/>
    <p:sldId id="357" r:id="rId50"/>
    <p:sldId id="362" r:id="rId51"/>
    <p:sldId id="389" r:id="rId52"/>
    <p:sldId id="363" r:id="rId53"/>
    <p:sldId id="364" r:id="rId54"/>
    <p:sldId id="365" r:id="rId55"/>
    <p:sldId id="367" r:id="rId56"/>
    <p:sldId id="370" r:id="rId57"/>
    <p:sldId id="371" r:id="rId58"/>
    <p:sldId id="372" r:id="rId59"/>
    <p:sldId id="375" r:id="rId60"/>
    <p:sldId id="376" r:id="rId61"/>
    <p:sldId id="373" r:id="rId62"/>
    <p:sldId id="374" r:id="rId63"/>
    <p:sldId id="377" r:id="rId64"/>
    <p:sldId id="368" r:id="rId65"/>
    <p:sldId id="369" r:id="rId66"/>
    <p:sldId id="378" r:id="rId67"/>
    <p:sldId id="380" r:id="rId68"/>
    <p:sldId id="379" r:id="rId69"/>
    <p:sldId id="382" r:id="rId70"/>
    <p:sldId id="384" r:id="rId71"/>
    <p:sldId id="385" r:id="rId72"/>
    <p:sldId id="383" r:id="rId73"/>
    <p:sldId id="381" r:id="rId74"/>
    <p:sldId id="386" r:id="rId75"/>
    <p:sldId id="387" r:id="rId76"/>
    <p:sldId id="392" r:id="rId77"/>
    <p:sldId id="402" r:id="rId78"/>
    <p:sldId id="395" r:id="rId79"/>
    <p:sldId id="397" r:id="rId80"/>
    <p:sldId id="398" r:id="rId81"/>
    <p:sldId id="399" r:id="rId82"/>
    <p:sldId id="400" r:id="rId83"/>
    <p:sldId id="404" r:id="rId84"/>
    <p:sldId id="405" r:id="rId85"/>
    <p:sldId id="406" r:id="rId86"/>
    <p:sldId id="407" r:id="rId87"/>
  </p:sldIdLst>
  <p:sldSz cx="9144000" cy="6858000" type="screen4x3"/>
  <p:notesSz cx="7037388" cy="92805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6FE"/>
    <a:srgbClr val="CCD64A"/>
    <a:srgbClr val="0000FF"/>
    <a:srgbClr val="009999"/>
    <a:srgbClr val="00808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9" autoAdjust="0"/>
    <p:restoredTop sz="90989" autoAdjust="0"/>
  </p:normalViewPr>
  <p:slideViewPr>
    <p:cSldViewPr snapToGrid="0">
      <p:cViewPr varScale="1">
        <p:scale>
          <a:sx n="75" d="100"/>
          <a:sy n="75" d="100"/>
        </p:scale>
        <p:origin x="169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746" y="-90"/>
      </p:cViewPr>
      <p:guideLst>
        <p:guide orient="horz" pos="2923"/>
        <p:guide pos="22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20A6BEF-EBE4-4B16-A42A-F8FD35FA112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3C5DC3F-154F-44B8-94A9-C6F9B4541EE0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No l’ACL è applicata ad interfacce diverse da quelle collegate ad Ufficio1 ed Ufficio3 quindi non interagisce</a:t>
            </a:r>
          </a:p>
          <a:p>
            <a:pPr marL="228600" indent="-228600">
              <a:buAutoNum type="arabicPeriod"/>
            </a:pPr>
            <a:r>
              <a:rPr lang="it-IT" dirty="0"/>
              <a:t>Si il PC1.10 non riesce a </a:t>
            </a:r>
            <a:r>
              <a:rPr lang="it-IT" dirty="0" err="1"/>
              <a:t>pingare</a:t>
            </a:r>
            <a:r>
              <a:rPr lang="it-IT" dirty="0"/>
              <a:t> il server web e viceversa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6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6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109788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963" y="609600"/>
            <a:ext cx="6180137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570038"/>
            <a:ext cx="4137025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88" y="1570038"/>
            <a:ext cx="4138612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152400" y="231775"/>
            <a:ext cx="8839200" cy="647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614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49250" y="609600"/>
            <a:ext cx="8428038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570038"/>
            <a:ext cx="8428037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149" name="Picture 15"/>
          <p:cNvPicPr>
            <a:picLocks noChangeAspect="1" noChangeArrowheads="1"/>
          </p:cNvPicPr>
          <p:nvPr userDrawn="1"/>
        </p:nvPicPr>
        <p:blipFill>
          <a:blip r:embed="rId13"/>
          <a:srcRect l="610" t="4170" r="30112" b="85976"/>
          <a:stretch>
            <a:fillRect/>
          </a:stretch>
        </p:blipFill>
        <p:spPr bwMode="auto">
          <a:xfrm>
            <a:off x="0" y="0"/>
            <a:ext cx="65024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 rot="-5400000">
            <a:off x="1143794" y="5396706"/>
            <a:ext cx="304800" cy="2592388"/>
          </a:xfrm>
          <a:prstGeom prst="rect">
            <a:avLst/>
          </a:prstGeom>
          <a:solidFill>
            <a:srgbClr val="00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 eaLnBrk="1" hangingPunct="1">
              <a:defRPr/>
            </a:pPr>
            <a:endParaRPr lang="it-IT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 rot="-5400000">
            <a:off x="5715000" y="3416300"/>
            <a:ext cx="304800" cy="6553200"/>
          </a:xfrm>
          <a:prstGeom prst="rect">
            <a:avLst/>
          </a:prstGeom>
          <a:solidFill>
            <a:srgbClr val="CA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061325" y="6534150"/>
            <a:ext cx="108267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defRPr/>
            </a:pPr>
            <a:fld id="{F381D9CD-8BF4-499F-A952-A906A1AA99B9}" type="slidenum">
              <a:rPr lang="en-US" sz="1000" b="1"/>
              <a:pPr algn="r" eaLnBrk="1" hangingPunct="1">
                <a:defRPr/>
              </a:pPr>
              <a:t>‹N›</a:t>
            </a:fld>
            <a:endParaRPr lang="en-US" sz="1000" b="1"/>
          </a:p>
        </p:txBody>
      </p:sp>
      <p:sp>
        <p:nvSpPr>
          <p:cNvPr id="1043" name="Text Box 19"/>
          <p:cNvSpPr txBox="1">
            <a:spLocks noChangeArrowheads="1"/>
          </p:cNvSpPr>
          <p:nvPr userDrawn="1"/>
        </p:nvSpPr>
        <p:spPr bwMode="auto">
          <a:xfrm>
            <a:off x="627063" y="6616700"/>
            <a:ext cx="137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000" b="1">
                <a:solidFill>
                  <a:schemeClr val="bg1"/>
                </a:solidFill>
                <a:latin typeface="Arial" pitchFamily="34" charset="0"/>
              </a:rPr>
              <a:t>Version 3.1</a:t>
            </a:r>
          </a:p>
        </p:txBody>
      </p:sp>
      <p:pic>
        <p:nvPicPr>
          <p:cNvPr id="6154" name="Picture 20"/>
          <p:cNvPicPr>
            <a:picLocks noChangeAspect="1" noChangeArrowheads="1"/>
          </p:cNvPicPr>
          <p:nvPr userDrawn="1"/>
        </p:nvPicPr>
        <p:blipFill>
          <a:blip r:embed="rId14"/>
          <a:srcRect l="62299" t="4138" r="591" b="85677"/>
          <a:stretch>
            <a:fillRect/>
          </a:stretch>
        </p:blipFill>
        <p:spPr bwMode="auto">
          <a:xfrm>
            <a:off x="6248400" y="0"/>
            <a:ext cx="2895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35710" y="1120676"/>
            <a:ext cx="807258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dirty="0">
                <a:latin typeface="Helvetica" pitchFamily="34" charset="0"/>
              </a:rPr>
              <a:t>Access Control Lists</a:t>
            </a:r>
            <a:br>
              <a:rPr lang="en-US" sz="5400" dirty="0">
                <a:latin typeface="Helvetica" pitchFamily="34" charset="0"/>
              </a:rPr>
            </a:br>
            <a:r>
              <a:rPr lang="en-US" sz="5400" dirty="0">
                <a:latin typeface="Helvetica" pitchFamily="34" charset="0"/>
              </a:rPr>
              <a:t>(ACL)</a:t>
            </a:r>
            <a:endParaRPr lang="en-US" sz="4800" dirty="0">
              <a:latin typeface="Helvetica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 </a:t>
            </a:r>
            <a:endParaRPr lang="en-US" sz="2000" dirty="0">
              <a:latin typeface="Helvetica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D204BE-2030-4A75-913F-8BBBC33368F1}"/>
              </a:ext>
            </a:extLst>
          </p:cNvPr>
          <p:cNvSpPr txBox="1"/>
          <p:nvPr/>
        </p:nvSpPr>
        <p:spPr>
          <a:xfrm>
            <a:off x="2687782" y="5948219"/>
            <a:ext cx="446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cura di Marco Zucchini – V.</a:t>
            </a:r>
            <a:r>
              <a:rPr lang="it-IT" sz="1600" i="1" dirty="0"/>
              <a:t>3/3/</a:t>
            </a:r>
            <a:r>
              <a:rPr lang="it-IT" sz="1600" dirty="0"/>
              <a:t>2018</a:t>
            </a:r>
            <a:endParaRPr lang="it-IT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98778D-7F88-4A8C-B908-3CB00A4B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72" y="3941738"/>
            <a:ext cx="2599460" cy="17774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674255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260475"/>
            <a:ext cx="8596601" cy="4784725"/>
          </a:xfrm>
        </p:spPr>
        <p:txBody>
          <a:bodyPr/>
          <a:lstStyle/>
          <a:p>
            <a:pPr algn="just"/>
            <a:r>
              <a:rPr lang="it-IT" b="1" u="sng" dirty="0"/>
              <a:t>Policy di default IMPLICITA</a:t>
            </a:r>
            <a:r>
              <a:rPr lang="it-IT" b="1" dirty="0"/>
              <a:t>: </a:t>
            </a:r>
            <a:r>
              <a:rPr lang="it-IT" dirty="0"/>
              <a:t>nel caso in cui la </a:t>
            </a:r>
            <a:r>
              <a:rPr lang="it-IT" i="1" dirty="0"/>
              <a:t>policy di default non venga scritta esplicitamente</a:t>
            </a:r>
            <a:r>
              <a:rPr lang="it-IT" dirty="0"/>
              <a:t>, per il rimanente traffico di pacchetti «non gestito», vale la </a:t>
            </a:r>
            <a:r>
              <a:rPr lang="it-IT" b="1" dirty="0"/>
              <a:t>policy di default implicita </a:t>
            </a:r>
            <a:r>
              <a:rPr lang="it-IT" dirty="0"/>
              <a:t>che stabilisce 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sz="3100" i="1" dirty="0"/>
              <a:t>Blocca tutto il traffico rimanente</a:t>
            </a:r>
          </a:p>
          <a:p>
            <a:pPr marL="0" indent="0" algn="ctr">
              <a:buNone/>
            </a:pPr>
            <a:r>
              <a:rPr lang="it-IT" sz="3100" b="1" i="1" dirty="0"/>
              <a:t>DENY ANY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539A9DF-1647-40BA-BDB3-58856B0EAA06}"/>
              </a:ext>
            </a:extLst>
          </p:cNvPr>
          <p:cNvSpPr/>
          <p:nvPr/>
        </p:nvSpPr>
        <p:spPr bwMode="auto">
          <a:xfrm>
            <a:off x="443346" y="4216255"/>
            <a:ext cx="8426954" cy="155647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2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1771A04-8ADA-4C11-A68E-B70209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43" y="3037715"/>
            <a:ext cx="949643" cy="94964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CDF7FB-A3D6-4A11-B9AE-FD2B6B81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77" y="3623373"/>
            <a:ext cx="6142182" cy="28877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0C1FA93-0FEF-4CDB-8504-1FE4780A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46892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2405B6-CFEE-440A-AE11-9E8673DA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933643"/>
            <a:ext cx="8564852" cy="537945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Una volta definita l’ACL (lista di regole), occorre </a:t>
            </a:r>
            <a:r>
              <a:rPr lang="it-IT" b="1" dirty="0"/>
              <a:t>applicarla</a:t>
            </a:r>
            <a:r>
              <a:rPr lang="it-IT" dirty="0"/>
              <a:t> a:</a:t>
            </a:r>
          </a:p>
          <a:p>
            <a:pPr lvl="1"/>
            <a:r>
              <a:rPr lang="it-IT" sz="2600" dirty="0"/>
              <a:t>un’</a:t>
            </a:r>
            <a:r>
              <a:rPr lang="it-IT" sz="2600" b="1" dirty="0"/>
              <a:t>interfaccia</a:t>
            </a:r>
            <a:r>
              <a:rPr lang="it-IT" sz="2600" dirty="0"/>
              <a:t> del router  </a:t>
            </a:r>
          </a:p>
          <a:p>
            <a:pPr lvl="1"/>
            <a:r>
              <a:rPr lang="it-IT" sz="2600" dirty="0"/>
              <a:t>al traffico in entrata (</a:t>
            </a:r>
            <a:r>
              <a:rPr lang="it-IT" sz="2600" b="1" dirty="0"/>
              <a:t>INBOUND</a:t>
            </a:r>
            <a:r>
              <a:rPr lang="it-IT" sz="2600" dirty="0"/>
              <a:t>) o in uscita (</a:t>
            </a:r>
            <a:r>
              <a:rPr lang="it-IT" sz="2600" b="1" dirty="0"/>
              <a:t>OUTBOUND</a:t>
            </a:r>
            <a:r>
              <a:rPr lang="it-IT" sz="2600" dirty="0"/>
              <a:t>) da quell’</a:t>
            </a:r>
            <a:r>
              <a:rPr lang="it-IT" sz="2600" u="sng" dirty="0"/>
              <a:t>interfaccia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411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4F4B0-EBE7-4D0C-8C2A-8CD0F40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472E-B1D6-47FD-937B-CD5F894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385888"/>
            <a:ext cx="8134782" cy="49688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Sintesi operativa con le ACL</a:t>
            </a:r>
          </a:p>
          <a:p>
            <a:pPr marL="514350" indent="-514350" defTabSz="868363">
              <a:buFont typeface="+mj-lt"/>
              <a:buAutoNum type="arabicPeriod"/>
            </a:pPr>
            <a:r>
              <a:rPr lang="it-IT" b="1" dirty="0"/>
              <a:t>Definisco</a:t>
            </a:r>
            <a:r>
              <a:rPr lang="it-IT" dirty="0"/>
              <a:t> l’ACL, ovvero la lista di regole </a:t>
            </a:r>
            <a:r>
              <a:rPr lang="it-IT" sz="2800" dirty="0"/>
              <a:t>(PATTERN</a:t>
            </a:r>
            <a:r>
              <a:rPr lang="it-IT" sz="2800" dirty="0">
                <a:sym typeface="Wingdings" panose="05000000000000000000" pitchFamily="2" charset="2"/>
              </a:rPr>
              <a:t>AZIONE) </a:t>
            </a:r>
            <a:r>
              <a:rPr lang="it-IT" dirty="0">
                <a:sym typeface="Wingdings" panose="05000000000000000000" pitchFamily="2" charset="2"/>
              </a:rPr>
              <a:t>e la </a:t>
            </a:r>
            <a:r>
              <a:rPr lang="it-IT" i="1" dirty="0">
                <a:sym typeface="Wingdings" panose="05000000000000000000" pitchFamily="2" charset="2"/>
              </a:rPr>
              <a:t>Policy di Default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Applico</a:t>
            </a:r>
            <a:r>
              <a:rPr lang="it-IT" dirty="0">
                <a:sym typeface="Wingdings" panose="05000000000000000000" pitchFamily="2" charset="2"/>
              </a:rPr>
              <a:t> l’ACL ad una particolare </a:t>
            </a:r>
            <a:r>
              <a:rPr lang="it-IT" b="1" dirty="0">
                <a:sym typeface="Wingdings" panose="05000000000000000000" pitchFamily="2" charset="2"/>
              </a:rPr>
              <a:t>interfaccia</a:t>
            </a:r>
            <a:r>
              <a:rPr lang="it-IT" dirty="0">
                <a:sym typeface="Wingdings" panose="05000000000000000000" pitchFamily="2" charset="2"/>
              </a:rPr>
              <a:t> del router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Specifico</a:t>
            </a:r>
            <a:r>
              <a:rPr lang="it-IT" dirty="0">
                <a:sym typeface="Wingdings" panose="05000000000000000000" pitchFamily="2" charset="2"/>
              </a:rPr>
              <a:t> la </a:t>
            </a:r>
            <a:r>
              <a:rPr lang="it-IT" b="1" dirty="0">
                <a:sym typeface="Wingdings" panose="05000000000000000000" pitchFamily="2" charset="2"/>
              </a:rPr>
              <a:t>direzione del traffico, </a:t>
            </a:r>
            <a:r>
              <a:rPr lang="it-IT" dirty="0">
                <a:sym typeface="Wingdings" panose="05000000000000000000" pitchFamily="2" charset="2"/>
              </a:rPr>
              <a:t>ovvero se l’ACL deve essere applicata al traffico </a:t>
            </a:r>
            <a:r>
              <a:rPr lang="it-IT" sz="2800" dirty="0">
                <a:sym typeface="Wingdings" panose="05000000000000000000" pitchFamily="2" charset="2"/>
              </a:rPr>
              <a:t>INBOUND</a:t>
            </a:r>
            <a:r>
              <a:rPr lang="it-IT" dirty="0">
                <a:sym typeface="Wingdings" panose="05000000000000000000" pitchFamily="2" charset="2"/>
              </a:rPr>
              <a:t> oppure </a:t>
            </a:r>
            <a:r>
              <a:rPr lang="it-IT" sz="2800" dirty="0">
                <a:sym typeface="Wingdings" panose="05000000000000000000" pitchFamily="2" charset="2"/>
              </a:rPr>
              <a:t>OUTBOUND</a:t>
            </a:r>
            <a:r>
              <a:rPr lang="it-IT" dirty="0">
                <a:sym typeface="Wingdings" panose="05000000000000000000" pitchFamily="2" charset="2"/>
              </a:rPr>
              <a:t> rispetto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a quella interfaccia.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039F67-AF01-4D9B-A09C-CF8BACA0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80" y="895717"/>
            <a:ext cx="1119664" cy="15703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C84BB4-CEAE-408A-8AFC-A42A25CD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94" y="3104474"/>
            <a:ext cx="1496437" cy="9557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2FDB64-E3BE-493A-BC92-66A808E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09" y="5310509"/>
            <a:ext cx="1645922" cy="10668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D6D044-5B77-48F6-8B94-EF83A43FB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3" y="609600"/>
            <a:ext cx="776288" cy="7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BDCC304-4729-4788-881C-D0D412668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956FBD5-EDF6-482E-9691-C84EC23A3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885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4668-5CA1-4D58-BA63-9EB5C7D8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4BF32-12AD-4A28-BBED-DB053202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70038"/>
            <a:ext cx="8442325" cy="4784725"/>
          </a:xfrm>
        </p:spPr>
        <p:txBody>
          <a:bodyPr/>
          <a:lstStyle/>
          <a:p>
            <a:r>
              <a:rPr lang="it-IT" b="1" dirty="0"/>
              <a:t>Prima forma </a:t>
            </a:r>
            <a:r>
              <a:rPr lang="it-IT" dirty="0"/>
              <a:t>di regole ACL che si possono definire su un router CISCO</a:t>
            </a:r>
          </a:p>
          <a:p>
            <a:r>
              <a:rPr lang="it-IT" dirty="0"/>
              <a:t>Consentono o impediscono l’inoltro dei pacchetti in base all’</a:t>
            </a:r>
            <a:r>
              <a:rPr lang="it-IT" b="1" dirty="0"/>
              <a:t>indirizzo IP  del mittente </a:t>
            </a:r>
            <a:r>
              <a:rPr lang="it-IT" dirty="0"/>
              <a:t>contenuto nel pacchetto </a:t>
            </a:r>
          </a:p>
          <a:p>
            <a:r>
              <a:rPr lang="it-IT" dirty="0"/>
              <a:t>Le ACL Standard sono «memorizzabili» ed identificabili tramite un numero intero 1..99 (</a:t>
            </a:r>
            <a:r>
              <a:rPr lang="it-IT" i="1" dirty="0" err="1"/>
              <a:t>Numbered</a:t>
            </a:r>
            <a:r>
              <a:rPr lang="it-IT" i="1" dirty="0"/>
              <a:t> Standard ACL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348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49453-85F5-4E7A-A867-C6E2B018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 – 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3084C9-0145-4DE4-8694-4829B698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u="sng" dirty="0"/>
              <a:t>Scenario di riferimento</a:t>
            </a:r>
            <a:r>
              <a:rPr lang="it-IT" dirty="0"/>
              <a:t>: PC_2.3 non deve accedere alla rete verde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9DB339-75D9-4D56-97E8-4153D41B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40" y="2678544"/>
            <a:ext cx="7290482" cy="347287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5A461809-732D-4BA5-AFEE-167BB4C165E7}"/>
              </a:ext>
            </a:extLst>
          </p:cNvPr>
          <p:cNvSpPr/>
          <p:nvPr/>
        </p:nvSpPr>
        <p:spPr bwMode="auto">
          <a:xfrm>
            <a:off x="6326909" y="4673744"/>
            <a:ext cx="1237672" cy="12284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65F95A-680C-4BD6-AF3C-3C168EFB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29" y="4775200"/>
            <a:ext cx="412187" cy="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4F4B0-EBE7-4D0C-8C2A-8CD0F40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472E-B1D6-47FD-937B-CD5F894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385888"/>
            <a:ext cx="8134782" cy="49688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Rivediamo la sintesi operativa.</a:t>
            </a:r>
          </a:p>
          <a:p>
            <a:pPr marL="514350" indent="-514350" defTabSz="868363">
              <a:buFont typeface="+mj-lt"/>
              <a:buAutoNum type="arabicPeriod"/>
            </a:pPr>
            <a:r>
              <a:rPr lang="it-IT" b="1" dirty="0"/>
              <a:t>Definisco</a:t>
            </a:r>
            <a:r>
              <a:rPr lang="it-IT" dirty="0"/>
              <a:t> l’ACL ovvero la lista di regole </a:t>
            </a:r>
            <a:r>
              <a:rPr lang="it-IT" sz="2800" dirty="0"/>
              <a:t>(PATTERN</a:t>
            </a:r>
            <a:r>
              <a:rPr lang="it-IT" sz="2800" dirty="0">
                <a:sym typeface="Wingdings" panose="05000000000000000000" pitchFamily="2" charset="2"/>
              </a:rPr>
              <a:t>AZIONE) </a:t>
            </a:r>
            <a:r>
              <a:rPr lang="it-IT" dirty="0">
                <a:sym typeface="Wingdings" panose="05000000000000000000" pitchFamily="2" charset="2"/>
              </a:rPr>
              <a:t>e la </a:t>
            </a:r>
            <a:r>
              <a:rPr lang="it-IT" i="1" dirty="0">
                <a:sym typeface="Wingdings" panose="05000000000000000000" pitchFamily="2" charset="2"/>
              </a:rPr>
              <a:t>Policy di Default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Applico</a:t>
            </a:r>
            <a:r>
              <a:rPr lang="it-IT" dirty="0">
                <a:sym typeface="Wingdings" panose="05000000000000000000" pitchFamily="2" charset="2"/>
              </a:rPr>
              <a:t> l’ACL ad una particolare </a:t>
            </a:r>
            <a:r>
              <a:rPr lang="it-IT" b="1" dirty="0">
                <a:sym typeface="Wingdings" panose="05000000000000000000" pitchFamily="2" charset="2"/>
              </a:rPr>
              <a:t>interfaccia</a:t>
            </a:r>
            <a:r>
              <a:rPr lang="it-IT" dirty="0">
                <a:sym typeface="Wingdings" panose="05000000000000000000" pitchFamily="2" charset="2"/>
              </a:rPr>
              <a:t> del router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Specifico</a:t>
            </a:r>
            <a:r>
              <a:rPr lang="it-IT" dirty="0">
                <a:sym typeface="Wingdings" panose="05000000000000000000" pitchFamily="2" charset="2"/>
              </a:rPr>
              <a:t> la </a:t>
            </a:r>
            <a:r>
              <a:rPr lang="it-IT" b="1" dirty="0">
                <a:sym typeface="Wingdings" panose="05000000000000000000" pitchFamily="2" charset="2"/>
              </a:rPr>
              <a:t>direzione del traffico </a:t>
            </a:r>
            <a:r>
              <a:rPr lang="it-IT" dirty="0">
                <a:sym typeface="Wingdings" panose="05000000000000000000" pitchFamily="2" charset="2"/>
              </a:rPr>
              <a:t>ovvero se l’ACL deve essere applicata al traffico </a:t>
            </a:r>
            <a:r>
              <a:rPr lang="it-IT" sz="2800" dirty="0">
                <a:sym typeface="Wingdings" panose="05000000000000000000" pitchFamily="2" charset="2"/>
              </a:rPr>
              <a:t>INBOUND</a:t>
            </a:r>
            <a:r>
              <a:rPr lang="it-IT" dirty="0">
                <a:sym typeface="Wingdings" panose="05000000000000000000" pitchFamily="2" charset="2"/>
              </a:rPr>
              <a:t> oppure </a:t>
            </a:r>
            <a:r>
              <a:rPr lang="it-IT" sz="2800" dirty="0">
                <a:sym typeface="Wingdings" panose="05000000000000000000" pitchFamily="2" charset="2"/>
              </a:rPr>
              <a:t>OUTBOUND</a:t>
            </a:r>
            <a:r>
              <a:rPr lang="it-IT" dirty="0">
                <a:sym typeface="Wingdings" panose="05000000000000000000" pitchFamily="2" charset="2"/>
              </a:rPr>
              <a:t> rispetto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a quella interfaccia.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039F67-AF01-4D9B-A09C-CF8BACA0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434" y="766619"/>
            <a:ext cx="1211710" cy="169949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C84BB4-CEAE-408A-8AFC-A42A25CD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94" y="3104474"/>
            <a:ext cx="1496437" cy="9557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2FDB64-E3BE-493A-BC92-66A808E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09" y="5310509"/>
            <a:ext cx="1645922" cy="10668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86CF66-37C2-4337-8070-A884E607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522923"/>
            <a:ext cx="949643" cy="9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8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5A043-CA04-486E-A140-8D0B0778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A8352-88FA-4B12-A359-C5296C3E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0" y="1385887"/>
            <a:ext cx="8799800" cy="514422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Chiarirsi gli obiettivi</a:t>
            </a:r>
          </a:p>
          <a:p>
            <a:pPr marL="1371600" lvl="2" indent="-457200">
              <a:buFont typeface="+mj-lt"/>
              <a:buAutoNum type="alphaLcPeriod"/>
            </a:pPr>
            <a:r>
              <a:rPr lang="it-IT" dirty="0"/>
              <a:t>il calcolatore IP 192.168.2.3  </a:t>
            </a:r>
          </a:p>
          <a:p>
            <a:pPr marL="914400" lvl="2" indent="0">
              <a:buNone/>
            </a:pPr>
            <a:r>
              <a:rPr lang="it-IT" dirty="0"/>
              <a:t>     (rete arancione) non deve accedere </a:t>
            </a:r>
          </a:p>
          <a:p>
            <a:pPr marL="914400" lvl="2" indent="0">
              <a:buNone/>
            </a:pPr>
            <a:r>
              <a:rPr lang="it-IT" dirty="0"/>
              <a:t>     alla rete verde</a:t>
            </a:r>
          </a:p>
          <a:p>
            <a:pPr marL="914400" lvl="2" indent="0">
              <a:buNone/>
            </a:pPr>
            <a:r>
              <a:rPr lang="it-IT" dirty="0"/>
              <a:t>b. tutti gli altri calcolatori delle rete </a:t>
            </a:r>
          </a:p>
          <a:p>
            <a:pPr marL="914400" lvl="2" indent="0">
              <a:buNone/>
            </a:pPr>
            <a:r>
              <a:rPr lang="it-IT" dirty="0"/>
              <a:t>    arancione possono accedere alla rete verde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Definire le regole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Memorizzare le regole nell’ordine</a:t>
            </a:r>
          </a:p>
          <a:p>
            <a:pPr marL="0" indent="0">
              <a:buNone/>
            </a:pPr>
            <a:r>
              <a:rPr lang="it-IT" dirty="0"/>
              <a:t>     corretto</a:t>
            </a:r>
          </a:p>
          <a:p>
            <a:pPr marL="0" indent="0">
              <a:buNone/>
            </a:pPr>
            <a:r>
              <a:rPr lang="it-IT" sz="2400" dirty="0"/>
              <a:t>     ( l’ordine sbagliato può portare a risultati errati )</a:t>
            </a:r>
          </a:p>
          <a:p>
            <a:pPr lvl="2"/>
            <a:endParaRPr lang="it-IT" dirty="0"/>
          </a:p>
          <a:p>
            <a:pPr lvl="2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1CB1EA-A9F7-468E-A526-528751AF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408802"/>
            <a:ext cx="3149600" cy="20201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C33475-5FCF-4CA4-AF06-61519CEB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70" y="3856037"/>
            <a:ext cx="2015718" cy="25907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97B444-632A-4EFB-8481-C0932B1A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122745"/>
            <a:ext cx="531266" cy="5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6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CFD7A0-773F-4991-AF59-6A2873CB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15637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05C83D-AE8D-4159-BBEE-F2F616A3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86" y="1191925"/>
            <a:ext cx="8590828" cy="5181166"/>
          </a:xfrm>
        </p:spPr>
        <p:txBody>
          <a:bodyPr/>
          <a:lstStyle/>
          <a:p>
            <a:r>
              <a:rPr lang="it-IT" u="sng" dirty="0"/>
              <a:t>Sintassi</a:t>
            </a:r>
            <a:r>
              <a:rPr lang="it-IT" dirty="0"/>
              <a:t> generale di una regola </a:t>
            </a:r>
            <a:r>
              <a:rPr lang="it-IT" i="1" dirty="0"/>
              <a:t>ACL standard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3000" b="1" i="1" dirty="0"/>
              <a:t>access-list  n   </a:t>
            </a:r>
            <a:r>
              <a:rPr lang="it-IT" sz="3000" b="1" i="1" dirty="0" err="1"/>
              <a:t>action</a:t>
            </a:r>
            <a:r>
              <a:rPr lang="it-IT" sz="3000" b="1" i="1" dirty="0"/>
              <a:t>  IP  </a:t>
            </a:r>
            <a:r>
              <a:rPr lang="it-IT" sz="3000" b="1" i="1" dirty="0" err="1"/>
              <a:t>wild_card_mask</a:t>
            </a:r>
            <a:endParaRPr lang="it-IT" sz="3000" b="1" i="1" dirty="0"/>
          </a:p>
          <a:p>
            <a:pPr marL="0" indent="0">
              <a:buNone/>
            </a:pPr>
            <a:endParaRPr lang="it-IT" sz="3000" b="1" i="1" dirty="0"/>
          </a:p>
          <a:p>
            <a:pPr marL="0" indent="0">
              <a:buNone/>
            </a:pPr>
            <a:r>
              <a:rPr lang="it-IT" sz="2400" b="1" i="1" dirty="0"/>
              <a:t>n</a:t>
            </a:r>
            <a:r>
              <a:rPr lang="it-IT" sz="2400" i="1" dirty="0"/>
              <a:t>: numero identificativo dell’ACL (1..99, vedi diapo </a:t>
            </a:r>
            <a:r>
              <a:rPr lang="it-IT" sz="2400" i="1" dirty="0" err="1">
                <a:sym typeface="Wingdings" panose="05000000000000000000" pitchFamily="2" charset="2"/>
              </a:rPr>
              <a:t>succ</a:t>
            </a:r>
            <a:r>
              <a:rPr lang="it-IT" sz="2400" i="1" dirty="0">
                <a:sym typeface="Wingdings" panose="05000000000000000000" pitchFamily="2" charset="2"/>
              </a:rPr>
              <a:t>.</a:t>
            </a:r>
            <a:r>
              <a:rPr lang="it-IT" sz="2400" i="1" dirty="0"/>
              <a:t>)</a:t>
            </a:r>
            <a:endParaRPr lang="it-IT" sz="2400" b="1" i="1" dirty="0"/>
          </a:p>
          <a:p>
            <a:pPr marL="0" indent="0">
              <a:buNone/>
            </a:pPr>
            <a:r>
              <a:rPr lang="it-IT" sz="2400" b="1" i="1" dirty="0" err="1"/>
              <a:t>action</a:t>
            </a:r>
            <a:r>
              <a:rPr lang="it-IT" sz="2400" i="1" dirty="0"/>
              <a:t>: uno dei verbi </a:t>
            </a:r>
            <a:r>
              <a:rPr lang="it-IT" sz="2400" b="1" i="1" dirty="0" err="1"/>
              <a:t>permit</a:t>
            </a:r>
            <a:r>
              <a:rPr lang="it-IT" sz="2400" i="1" dirty="0"/>
              <a:t>, </a:t>
            </a:r>
            <a:r>
              <a:rPr lang="it-IT" sz="2400" b="1" i="1" dirty="0" err="1"/>
              <a:t>deny</a:t>
            </a:r>
            <a:r>
              <a:rPr lang="it-IT" sz="2400" b="1" i="1" dirty="0"/>
              <a:t> </a:t>
            </a:r>
            <a:r>
              <a:rPr lang="it-IT" sz="2400" i="1" dirty="0"/>
              <a:t>(permette o impedisce l’inoltro)</a:t>
            </a:r>
          </a:p>
          <a:p>
            <a:pPr marL="0" indent="0">
              <a:buNone/>
            </a:pPr>
            <a:r>
              <a:rPr lang="it-IT" sz="2400" b="1" i="1" dirty="0"/>
              <a:t>IP</a:t>
            </a:r>
            <a:r>
              <a:rPr lang="it-IT" sz="2400" i="1" dirty="0"/>
              <a:t>: indirizzo IP di un PC o di una rete</a:t>
            </a:r>
          </a:p>
          <a:p>
            <a:pPr marL="0" indent="0">
              <a:buNone/>
            </a:pPr>
            <a:r>
              <a:rPr lang="it-IT" sz="2400" b="1" i="1" dirty="0" err="1"/>
              <a:t>wild_card_mask</a:t>
            </a:r>
            <a:r>
              <a:rPr lang="it-IT" sz="2400" b="1" i="1" dirty="0"/>
              <a:t>: </a:t>
            </a:r>
            <a:r>
              <a:rPr lang="it-IT" sz="2400" i="1" dirty="0"/>
              <a:t>specifica quali bit dell’indirizzo IP devono essere controllati per verificare  la corrispondenza e quindi l’applicazione o no </a:t>
            </a:r>
            <a:r>
              <a:rPr lang="it-IT" sz="2400" i="1" dirty="0" err="1"/>
              <a:t>dell’action</a:t>
            </a:r>
            <a:r>
              <a:rPr lang="it-IT" sz="2400" i="1" dirty="0"/>
              <a:t> </a:t>
            </a:r>
          </a:p>
          <a:p>
            <a:pPr marL="0" indent="0">
              <a:buNone/>
            </a:pPr>
            <a:endParaRPr lang="it-IT" sz="3000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CE8A700-91B9-489F-AD62-FD8CD80E9EB2}"/>
              </a:ext>
            </a:extLst>
          </p:cNvPr>
          <p:cNvSpPr/>
          <p:nvPr/>
        </p:nvSpPr>
        <p:spPr bwMode="auto">
          <a:xfrm>
            <a:off x="349250" y="2396692"/>
            <a:ext cx="8194386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CC4E805-5BB7-4E04-ABC0-250F6CEEE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307773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59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0073" y="1119909"/>
            <a:ext cx="8950036" cy="503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b="1" dirty="0" err="1">
                <a:latin typeface="+mj-lt"/>
              </a:rPr>
              <a:t>Sintassi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completa</a:t>
            </a:r>
            <a:r>
              <a:rPr lang="en-US" sz="2800" b="1" dirty="0">
                <a:latin typeface="+mj-lt"/>
              </a:rPr>
              <a:t> del </a:t>
            </a:r>
            <a:r>
              <a:rPr lang="en-US" sz="2800" b="1" dirty="0" err="1">
                <a:latin typeface="+mj-lt"/>
              </a:rPr>
              <a:t>comando</a:t>
            </a:r>
            <a:endParaRPr lang="en-US" sz="2800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900" i="1" dirty="0">
                <a:latin typeface="+mj-lt"/>
              </a:rPr>
              <a:t>(config)#</a:t>
            </a:r>
            <a:r>
              <a:rPr lang="en-US" sz="1900" b="1" i="1" dirty="0">
                <a:latin typeface="+mj-lt"/>
              </a:rPr>
              <a:t>access-list </a:t>
            </a:r>
            <a:r>
              <a:rPr lang="en-US" sz="1900" i="1" dirty="0">
                <a:latin typeface="+mj-lt"/>
              </a:rPr>
              <a:t>access-list-number {</a:t>
            </a:r>
            <a:r>
              <a:rPr lang="en-US" sz="1900" b="1" i="1" dirty="0">
                <a:latin typeface="+mj-lt"/>
              </a:rPr>
              <a:t>deny</a:t>
            </a:r>
            <a:r>
              <a:rPr lang="en-US" sz="1900" i="1" dirty="0">
                <a:latin typeface="+mj-lt"/>
              </a:rPr>
              <a:t> | </a:t>
            </a:r>
            <a:r>
              <a:rPr lang="en-US" sz="1900" b="1" i="1" dirty="0">
                <a:latin typeface="+mj-lt"/>
              </a:rPr>
              <a:t>permit</a:t>
            </a:r>
            <a:r>
              <a:rPr lang="en-US" sz="1900" i="1" dirty="0">
                <a:latin typeface="+mj-lt"/>
              </a:rPr>
              <a:t>} source [source-wildcard] [</a:t>
            </a:r>
            <a:r>
              <a:rPr lang="en-US" sz="1900" b="1" i="1" dirty="0">
                <a:latin typeface="+mj-lt"/>
              </a:rPr>
              <a:t>log</a:t>
            </a:r>
            <a:r>
              <a:rPr lang="en-US" sz="1900" i="1" dirty="0">
                <a:latin typeface="+mj-lt"/>
              </a:rPr>
              <a:t>]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1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>
                <a:latin typeface="+mj-lt"/>
              </a:rPr>
              <a:t>Osservazione</a:t>
            </a:r>
            <a:r>
              <a:rPr lang="en-US" sz="2200" b="1" dirty="0">
                <a:latin typeface="+mj-lt"/>
              </a:rPr>
              <a:t> #1</a:t>
            </a:r>
            <a:r>
              <a:rPr lang="en-US" sz="2200" dirty="0">
                <a:latin typeface="+mj-lt"/>
              </a:rPr>
              <a:t>: </a:t>
            </a:r>
            <a:r>
              <a:rPr lang="en-US" sz="2200" dirty="0" err="1">
                <a:latin typeface="+mj-lt"/>
              </a:rPr>
              <a:t>il</a:t>
            </a:r>
            <a:r>
              <a:rPr lang="en-US" sz="2200" dirty="0">
                <a:latin typeface="+mj-lt"/>
              </a:rPr>
              <a:t> commando </a:t>
            </a:r>
            <a:r>
              <a:rPr lang="en-US" sz="2200" b="1" i="1" dirty="0">
                <a:latin typeface="+mj-lt"/>
              </a:rPr>
              <a:t>log</a:t>
            </a:r>
            <a:r>
              <a:rPr lang="en-US" sz="2200" dirty="0">
                <a:latin typeface="+mj-lt"/>
              </a:rPr>
              <a:t>  </a:t>
            </a:r>
            <a:r>
              <a:rPr lang="en-US" sz="2200" dirty="0" err="1">
                <a:latin typeface="+mj-lt"/>
              </a:rPr>
              <a:t>tiene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traccia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dei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pacchetti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sono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stati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accettati</a:t>
            </a:r>
            <a:r>
              <a:rPr lang="en-US" sz="2200" dirty="0">
                <a:latin typeface="+mj-lt"/>
              </a:rPr>
              <a:t> o </a:t>
            </a:r>
            <a:r>
              <a:rPr lang="en-US" sz="2200" dirty="0" err="1">
                <a:latin typeface="+mj-lt"/>
              </a:rPr>
              <a:t>rifiutati</a:t>
            </a:r>
            <a:r>
              <a:rPr lang="en-US" sz="2200" dirty="0">
                <a:latin typeface="+mj-lt"/>
              </a:rPr>
              <a:t> in base </a:t>
            </a:r>
            <a:r>
              <a:rPr lang="en-US" sz="2200" dirty="0" err="1">
                <a:latin typeface="+mj-lt"/>
              </a:rPr>
              <a:t>alle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regole</a:t>
            </a:r>
            <a:r>
              <a:rPr lang="en-US" sz="2200" dirty="0">
                <a:latin typeface="+mj-lt"/>
              </a:rPr>
              <a:t> definite </a:t>
            </a:r>
            <a:r>
              <a:rPr lang="en-US" sz="2200" dirty="0" err="1">
                <a:latin typeface="+mj-lt"/>
              </a:rPr>
              <a:t>nell’ACL</a:t>
            </a:r>
            <a:endParaRPr lang="en-US" sz="2200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/>
              <a:t>Osservazione</a:t>
            </a:r>
            <a:r>
              <a:rPr lang="en-US" sz="2200" b="1" dirty="0"/>
              <a:t> #2</a:t>
            </a:r>
            <a:r>
              <a:rPr lang="en-US" sz="2200" dirty="0"/>
              <a:t>: </a:t>
            </a:r>
            <a:r>
              <a:rPr lang="en-US" sz="2200" dirty="0" err="1">
                <a:latin typeface="+mj-lt"/>
              </a:rPr>
              <a:t>ogni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comando</a:t>
            </a:r>
            <a:r>
              <a:rPr lang="en-US" sz="2200" dirty="0">
                <a:latin typeface="+mj-lt"/>
              </a:rPr>
              <a:t> ACL </a:t>
            </a:r>
            <a:r>
              <a:rPr lang="en-US" sz="2200" dirty="0" err="1">
                <a:latin typeface="+mj-lt"/>
              </a:rPr>
              <a:t>riferito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allo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stesso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numero</a:t>
            </a:r>
            <a:r>
              <a:rPr lang="en-US" sz="2200" dirty="0">
                <a:latin typeface="+mj-lt"/>
              </a:rPr>
              <a:t> di ACL, </a:t>
            </a:r>
            <a:r>
              <a:rPr lang="en-US" sz="2200" dirty="0" err="1">
                <a:latin typeface="+mj-lt"/>
              </a:rPr>
              <a:t>consente</a:t>
            </a:r>
            <a:r>
              <a:rPr lang="en-US" sz="2200" dirty="0">
                <a:latin typeface="+mj-lt"/>
              </a:rPr>
              <a:t> di </a:t>
            </a:r>
            <a:r>
              <a:rPr lang="en-US" sz="2200" b="1" dirty="0" err="1">
                <a:latin typeface="+mj-lt"/>
              </a:rPr>
              <a:t>aggiungere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regole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nuove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alla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stessa</a:t>
            </a:r>
            <a:r>
              <a:rPr lang="en-US" sz="2200" dirty="0">
                <a:latin typeface="+mj-lt"/>
              </a:rPr>
              <a:t> (applicate poi </a:t>
            </a:r>
            <a:r>
              <a:rPr lang="en-US" sz="2200" dirty="0" err="1">
                <a:latin typeface="+mj-lt"/>
              </a:rPr>
              <a:t>nell’ordine</a:t>
            </a:r>
            <a:r>
              <a:rPr lang="en-US" sz="2200" dirty="0">
                <a:latin typeface="+mj-lt"/>
              </a:rPr>
              <a:t> di </a:t>
            </a:r>
            <a:r>
              <a:rPr lang="en-US" sz="2200" dirty="0" err="1">
                <a:latin typeface="+mj-lt"/>
              </a:rPr>
              <a:t>inserimento</a:t>
            </a:r>
            <a:r>
              <a:rPr lang="en-US" sz="2200" dirty="0">
                <a:latin typeface="+mj-lt"/>
              </a:rPr>
              <a:t>); 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/>
              <a:t>Osservazione</a:t>
            </a:r>
            <a:r>
              <a:rPr lang="en-US" sz="2200" b="1" dirty="0"/>
              <a:t> #2</a:t>
            </a:r>
            <a:r>
              <a:rPr lang="en-US" sz="2200" dirty="0"/>
              <a:t>: </a:t>
            </a:r>
            <a:r>
              <a:rPr lang="en-US" sz="2200" dirty="0">
                <a:latin typeface="+mj-lt"/>
              </a:rPr>
              <a:t>Per </a:t>
            </a:r>
            <a:r>
              <a:rPr lang="en-US" sz="2200" b="1" dirty="0" err="1">
                <a:latin typeface="+mj-lt"/>
              </a:rPr>
              <a:t>eliminare</a:t>
            </a:r>
            <a:r>
              <a:rPr lang="en-US" sz="2200" dirty="0">
                <a:latin typeface="+mj-lt"/>
              </a:rPr>
              <a:t> un’ </a:t>
            </a:r>
            <a:r>
              <a:rPr lang="en-US" sz="2200" dirty="0" err="1">
                <a:latin typeface="+mj-lt"/>
              </a:rPr>
              <a:t>intera</a:t>
            </a:r>
            <a:r>
              <a:rPr lang="en-US" sz="2200" dirty="0">
                <a:latin typeface="+mj-lt"/>
              </a:rPr>
              <a:t> ACL far </a:t>
            </a:r>
            <a:r>
              <a:rPr lang="en-US" sz="2200" dirty="0" err="1">
                <a:latin typeface="+mj-lt"/>
              </a:rPr>
              <a:t>precedere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il</a:t>
            </a:r>
            <a:r>
              <a:rPr lang="en-US" sz="2200" dirty="0"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no</a:t>
            </a:r>
            <a:r>
              <a:rPr lang="en-US" sz="2200" dirty="0">
                <a:latin typeface="+mj-lt"/>
              </a:rPr>
              <a:t> al commando.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u="sng" dirty="0" err="1">
                <a:latin typeface="+mj-lt"/>
              </a:rPr>
              <a:t>Esempio</a:t>
            </a:r>
            <a:endParaRPr lang="en-US" sz="2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+mj-lt"/>
              </a:rPr>
              <a:t>(config)#</a:t>
            </a:r>
            <a:r>
              <a:rPr lang="en-US" sz="2800" b="1" dirty="0">
                <a:latin typeface="+mj-lt"/>
              </a:rPr>
              <a:t>no access-list 1  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838200" y="466725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3600" dirty="0"/>
              <a:t>ACL Standard</a:t>
            </a:r>
            <a:endParaRPr lang="en-US" sz="3600" dirty="0">
              <a:latin typeface="Arial" pitchFamily="34" charset="0"/>
            </a:endParaRPr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120073" y="226406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1D501A-5B2C-48B2-AA14-A26AB0602840}"/>
              </a:ext>
            </a:extLst>
          </p:cNvPr>
          <p:cNvSpPr/>
          <p:nvPr/>
        </p:nvSpPr>
        <p:spPr bwMode="auto">
          <a:xfrm>
            <a:off x="1530204" y="5569528"/>
            <a:ext cx="2543031" cy="5876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2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DC4AC-C5DB-4394-ABC0-2356A03F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49" y="392979"/>
            <a:ext cx="8428038" cy="776288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BF841-F78E-4462-8BB2-FCD0B68A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036637"/>
            <a:ext cx="8526895" cy="4784725"/>
          </a:xfrm>
        </p:spPr>
        <p:txBody>
          <a:bodyPr/>
          <a:lstStyle/>
          <a:p>
            <a:r>
              <a:rPr lang="it-IT" dirty="0"/>
              <a:t>ACL: lista di «regole» che stabilisce  se i</a:t>
            </a:r>
          </a:p>
          <a:p>
            <a:pPr marL="0" indent="0">
              <a:buNone/>
            </a:pPr>
            <a:r>
              <a:rPr lang="it-IT" dirty="0"/>
              <a:t>    pacchetti </a:t>
            </a:r>
            <a:r>
              <a:rPr lang="it-IT" b="1" dirty="0"/>
              <a:t>ricevuti</a:t>
            </a:r>
            <a:r>
              <a:rPr lang="it-IT" dirty="0"/>
              <a:t> da un router …   </a:t>
            </a:r>
          </a:p>
          <a:p>
            <a:pPr lvl="2"/>
            <a:r>
              <a:rPr lang="it-IT" sz="2800" b="1" dirty="0"/>
              <a:t>possono</a:t>
            </a:r>
            <a:r>
              <a:rPr lang="it-IT" sz="2800" dirty="0"/>
              <a:t> </a:t>
            </a:r>
          </a:p>
          <a:p>
            <a:pPr marL="457200" lvl="1" indent="0">
              <a:buNone/>
            </a:pPr>
            <a:r>
              <a:rPr lang="it-IT" dirty="0"/>
              <a:t>oppure </a:t>
            </a:r>
          </a:p>
          <a:p>
            <a:pPr lvl="2"/>
            <a:r>
              <a:rPr lang="it-IT" sz="2800" b="1" dirty="0"/>
              <a:t>NON possono</a:t>
            </a:r>
            <a:r>
              <a:rPr lang="it-IT" sz="2800" dirty="0"/>
              <a:t> </a:t>
            </a:r>
          </a:p>
          <a:p>
            <a:pPr marL="457200" lvl="1" indent="0">
              <a:buNone/>
            </a:pPr>
            <a:r>
              <a:rPr lang="it-IT" dirty="0"/>
              <a:t>attraversarlo per giungere a destinazione </a:t>
            </a:r>
          </a:p>
          <a:p>
            <a:endParaRPr lang="it-IT" dirty="0"/>
          </a:p>
        </p:txBody>
      </p:sp>
      <p:pic>
        <p:nvPicPr>
          <p:cNvPr id="1026" name="Picture 2" descr="Risultati immagini per icona router cisco">
            <a:extLst>
              <a:ext uri="{FF2B5EF4-FFF2-40B4-BE49-F238E27FC236}">
                <a16:creationId xmlns:a16="http://schemas.microsoft.com/office/drawing/2014/main" id="{FDA08F5C-1CB6-4EF7-A04E-C7CCC2E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56" y="4282460"/>
            <a:ext cx="1878186" cy="1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61D4C98A-6CF7-46D6-AA0F-5348047590EE}"/>
              </a:ext>
            </a:extLst>
          </p:cNvPr>
          <p:cNvSpPr/>
          <p:nvPr/>
        </p:nvSpPr>
        <p:spPr bwMode="auto">
          <a:xfrm>
            <a:off x="5292436" y="4677819"/>
            <a:ext cx="1717964" cy="77628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7B9B1733-E7C8-45BF-94A6-A89393FD7446}"/>
              </a:ext>
            </a:extLst>
          </p:cNvPr>
          <p:cNvSpPr/>
          <p:nvPr/>
        </p:nvSpPr>
        <p:spPr bwMode="auto">
          <a:xfrm>
            <a:off x="2047874" y="4834314"/>
            <a:ext cx="1468582" cy="27339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circolare a destra 5">
            <a:extLst>
              <a:ext uri="{FF2B5EF4-FFF2-40B4-BE49-F238E27FC236}">
                <a16:creationId xmlns:a16="http://schemas.microsoft.com/office/drawing/2014/main" id="{8DC1B3C0-070D-4EE3-8233-0EE9F8BEBE31}"/>
              </a:ext>
            </a:extLst>
          </p:cNvPr>
          <p:cNvSpPr/>
          <p:nvPr/>
        </p:nvSpPr>
        <p:spPr bwMode="auto">
          <a:xfrm>
            <a:off x="5772727" y="4898013"/>
            <a:ext cx="1237673" cy="1567007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Bolla: nuvola 3">
            <a:extLst>
              <a:ext uri="{FF2B5EF4-FFF2-40B4-BE49-F238E27FC236}">
                <a16:creationId xmlns:a16="http://schemas.microsoft.com/office/drawing/2014/main" id="{D2068D86-10FA-4F89-822A-2D5DE69259DA}"/>
              </a:ext>
            </a:extLst>
          </p:cNvPr>
          <p:cNvSpPr/>
          <p:nvPr/>
        </p:nvSpPr>
        <p:spPr bwMode="auto">
          <a:xfrm>
            <a:off x="6955978" y="4282460"/>
            <a:ext cx="1780019" cy="1338943"/>
          </a:xfrm>
          <a:prstGeom prst="cloudCallout">
            <a:avLst>
              <a:gd name="adj1" fmla="val -13039"/>
              <a:gd name="adj2" fmla="val 38342"/>
            </a:avLst>
          </a:prstGeom>
          <a:solidFill>
            <a:srgbClr val="9AD6F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13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4608F3-3301-49A6-89A7-B613F2F2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5A897-F641-40C7-B3B2-08C4AFDF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Classificazione delle </a:t>
            </a:r>
            <a:r>
              <a:rPr lang="it-IT" i="1" dirty="0"/>
              <a:t>numerazioni identificative </a:t>
            </a:r>
            <a:r>
              <a:rPr lang="it-IT" dirty="0"/>
              <a:t>assegnabili alle ACL, in base al </a:t>
            </a:r>
            <a:r>
              <a:rPr lang="it-IT" b="1" dirty="0"/>
              <a:t>tipo</a:t>
            </a:r>
            <a:r>
              <a:rPr lang="it-IT" dirty="0"/>
              <a:t> ed al </a:t>
            </a:r>
            <a:r>
              <a:rPr lang="it-IT" b="1" dirty="0"/>
              <a:t>protocollo</a:t>
            </a:r>
            <a:r>
              <a:rPr lang="it-IT" dirty="0"/>
              <a:t> di riferimento</a:t>
            </a:r>
          </a:p>
        </p:txBody>
      </p:sp>
      <p:pic>
        <p:nvPicPr>
          <p:cNvPr id="8" name="Picture 1028">
            <a:extLst>
              <a:ext uri="{FF2B5EF4-FFF2-40B4-BE49-F238E27FC236}">
                <a16:creationId xmlns:a16="http://schemas.microsoft.com/office/drawing/2014/main" id="{B3BE3341-433C-4BCB-8AAF-FC4CDC65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9375" t="31250" r="40625" b="48959"/>
          <a:stretch>
            <a:fillRect/>
          </a:stretch>
        </p:blipFill>
        <p:spPr bwMode="auto">
          <a:xfrm>
            <a:off x="449263" y="3530600"/>
            <a:ext cx="8285162" cy="2459038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E4E70AE-00ED-426E-B624-A0D34827DB15}"/>
              </a:ext>
            </a:extLst>
          </p:cNvPr>
          <p:cNvSpPr/>
          <p:nvPr/>
        </p:nvSpPr>
        <p:spPr bwMode="auto">
          <a:xfrm>
            <a:off x="420687" y="3962400"/>
            <a:ext cx="8274049" cy="36021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03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- 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10007"/>
            <a:ext cx="8610600" cy="4747633"/>
          </a:xfrm>
        </p:spPr>
        <p:txBody>
          <a:bodyPr/>
          <a:lstStyle/>
          <a:p>
            <a:r>
              <a:rPr lang="it-IT" sz="2800" dirty="0"/>
              <a:t>Sintassi di una regola ACL Standard che </a:t>
            </a:r>
            <a:r>
              <a:rPr lang="it-IT" sz="2800" b="1" dirty="0"/>
              <a:t>permette</a:t>
            </a:r>
            <a:r>
              <a:rPr lang="it-IT" sz="2800" dirty="0"/>
              <a:t> il transito nel router a tutti i pacchetti provenienti dal </a:t>
            </a:r>
            <a:r>
              <a:rPr lang="it-IT" sz="2800" b="1" dirty="0"/>
              <a:t>PC</a:t>
            </a:r>
            <a:r>
              <a:rPr lang="it-IT" sz="2800" dirty="0"/>
              <a:t> 192.168.2.3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192.168.2.3  0.0.0.0</a:t>
            </a:r>
          </a:p>
          <a:p>
            <a:endParaRPr lang="it-IT" sz="2800" dirty="0"/>
          </a:p>
          <a:p>
            <a:r>
              <a:rPr lang="it-IT" sz="2800" dirty="0"/>
              <a:t>Sintassi di una regola ACL Standard che </a:t>
            </a:r>
            <a:r>
              <a:rPr lang="it-IT" sz="2800" b="1" dirty="0"/>
              <a:t>impedisce</a:t>
            </a:r>
            <a:r>
              <a:rPr lang="it-IT" sz="2800" dirty="0"/>
              <a:t> il transito nel router a tutti i pacchetti provenienti dalla </a:t>
            </a:r>
            <a:r>
              <a:rPr lang="it-IT" sz="2800" b="1" dirty="0"/>
              <a:t>rete</a:t>
            </a:r>
            <a:r>
              <a:rPr lang="it-IT" sz="2800" dirty="0"/>
              <a:t> 192.168.2.0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192.168.2.0  0.0.0.255</a:t>
            </a:r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69570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7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5CCE3D-9E16-46ED-A94A-EF8DC16B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605127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E67D15-F353-463E-89C5-44CD58FF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9" y="1108364"/>
            <a:ext cx="8543420" cy="5347854"/>
          </a:xfrm>
        </p:spPr>
        <p:txBody>
          <a:bodyPr/>
          <a:lstStyle/>
          <a:p>
            <a:r>
              <a:rPr lang="it-IT" b="1" dirty="0" err="1"/>
              <a:t>Wildcard</a:t>
            </a:r>
            <a:r>
              <a:rPr lang="it-IT" b="1" dirty="0"/>
              <a:t> </a:t>
            </a:r>
            <a:r>
              <a:rPr lang="it-IT" b="1" dirty="0" err="1"/>
              <a:t>Mask</a:t>
            </a:r>
            <a:r>
              <a:rPr lang="it-IT" b="1" dirty="0"/>
              <a:t> (</a:t>
            </a:r>
            <a:r>
              <a:rPr lang="it-IT" b="1" i="1" dirty="0"/>
              <a:t>WCM</a:t>
            </a:r>
            <a:r>
              <a:rPr lang="it-IT" b="1" dirty="0"/>
              <a:t>)</a:t>
            </a:r>
          </a:p>
          <a:p>
            <a:pPr marL="0" indent="0">
              <a:buNone/>
            </a:pPr>
            <a:r>
              <a:rPr lang="it-IT" b="1" dirty="0"/>
              <a:t> </a:t>
            </a:r>
            <a:r>
              <a:rPr lang="it-IT" sz="2700" i="1" dirty="0"/>
              <a:t>Definisce i criteri in base ai quali viene effettuato il confronto tra l’IP del pacchetto  ed il pattern (IP/WCM)  specificato nelle regole.</a:t>
            </a:r>
            <a:endParaRPr lang="it-IT" sz="2700" dirty="0"/>
          </a:p>
          <a:p>
            <a:pPr lvl="1"/>
            <a:r>
              <a:rPr lang="it-IT" sz="2700" b="1" dirty="0"/>
              <a:t>Impostazione ad ottetti</a:t>
            </a:r>
            <a:r>
              <a:rPr lang="it-IT" sz="2700" dirty="0"/>
              <a:t>: sono posti a </a:t>
            </a:r>
            <a:r>
              <a:rPr lang="it-IT" sz="2700" b="1" dirty="0"/>
              <a:t>zero</a:t>
            </a:r>
            <a:r>
              <a:rPr lang="it-IT" sz="2700" dirty="0"/>
              <a:t> gli ottetti che devono essere </a:t>
            </a:r>
            <a:r>
              <a:rPr lang="it-IT" sz="2700" b="1" dirty="0"/>
              <a:t>controllati</a:t>
            </a:r>
            <a:r>
              <a:rPr lang="it-IT" sz="2700" dirty="0"/>
              <a:t> e </a:t>
            </a:r>
            <a:r>
              <a:rPr lang="it-IT" sz="2700" b="1" dirty="0"/>
              <a:t>confrontati</a:t>
            </a:r>
            <a:r>
              <a:rPr lang="it-IT" sz="2700" dirty="0"/>
              <a:t> con l’IP del pacchetto per verificare se la regola è soddisfatta, </a:t>
            </a:r>
          </a:p>
          <a:p>
            <a:pPr lvl="1"/>
            <a:r>
              <a:rPr lang="it-IT" sz="2700" b="1" dirty="0"/>
              <a:t>Impostazione a singoli bit</a:t>
            </a:r>
            <a:r>
              <a:rPr lang="it-IT" sz="2700" dirty="0"/>
              <a:t>: sono posti a </a:t>
            </a:r>
            <a:r>
              <a:rPr lang="it-IT" sz="2700" b="1" dirty="0"/>
              <a:t>zero</a:t>
            </a:r>
            <a:r>
              <a:rPr lang="it-IT" sz="2700" dirty="0"/>
              <a:t> i </a:t>
            </a:r>
            <a:r>
              <a:rPr lang="it-IT" sz="2700" b="1" dirty="0"/>
              <a:t>singoli bit </a:t>
            </a:r>
            <a:r>
              <a:rPr lang="it-IT" sz="2700" dirty="0"/>
              <a:t>che devono essere </a:t>
            </a:r>
            <a:r>
              <a:rPr lang="it-IT" sz="2700" b="1" dirty="0"/>
              <a:t>controllati</a:t>
            </a:r>
            <a:r>
              <a:rPr lang="it-IT" sz="2700" dirty="0"/>
              <a:t> e </a:t>
            </a:r>
            <a:r>
              <a:rPr lang="it-IT" sz="2700" b="1" dirty="0"/>
              <a:t>confrontati</a:t>
            </a:r>
            <a:r>
              <a:rPr lang="it-IT" sz="2700" dirty="0"/>
              <a:t> con l’IP del pacchetto per verificare se la regola è soddisfatta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579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503237"/>
            <a:ext cx="8428038" cy="595890"/>
          </a:xfrm>
        </p:spPr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256001"/>
            <a:ext cx="8428038" cy="4969308"/>
          </a:xfrm>
        </p:spPr>
        <p:txBody>
          <a:bodyPr/>
          <a:lstStyle/>
          <a:p>
            <a:r>
              <a:rPr lang="en-US" altLang="it-IT" dirty="0"/>
              <a:t>La wildcard mask serve ad </a:t>
            </a:r>
            <a:r>
              <a:rPr lang="en-US" altLang="it-IT" dirty="0" err="1"/>
              <a:t>indicare</a:t>
            </a:r>
            <a:r>
              <a:rPr lang="en-US" altLang="it-IT" dirty="0"/>
              <a:t> </a:t>
            </a:r>
            <a:r>
              <a:rPr lang="en-US" altLang="it-IT" dirty="0" err="1"/>
              <a:t>quali</a:t>
            </a:r>
            <a:r>
              <a:rPr lang="en-US" altLang="it-IT" dirty="0"/>
              <a:t> </a:t>
            </a:r>
            <a:r>
              <a:rPr lang="en-US" altLang="it-IT" b="1" dirty="0"/>
              <a:t>bit</a:t>
            </a:r>
            <a:r>
              <a:rPr lang="en-US" altLang="it-IT" dirty="0"/>
              <a:t> </a:t>
            </a:r>
            <a:r>
              <a:rPr lang="en-US" altLang="it-IT" dirty="0" err="1"/>
              <a:t>dell’indirizzo</a:t>
            </a:r>
            <a:r>
              <a:rPr lang="en-US" altLang="it-IT" dirty="0"/>
              <a:t> IP </a:t>
            </a:r>
            <a:r>
              <a:rPr lang="en-US" altLang="it-IT" dirty="0" err="1"/>
              <a:t>specificato</a:t>
            </a:r>
            <a:r>
              <a:rPr lang="en-US" altLang="it-IT" dirty="0"/>
              <a:t> </a:t>
            </a:r>
            <a:r>
              <a:rPr lang="en-US" altLang="it-IT" b="1" dirty="0" err="1"/>
              <a:t>devono</a:t>
            </a:r>
            <a:r>
              <a:rPr lang="en-US" altLang="it-IT" dirty="0"/>
              <a:t> </a:t>
            </a:r>
            <a:r>
              <a:rPr lang="en-US" altLang="it-IT" dirty="0" err="1"/>
              <a:t>essere</a:t>
            </a:r>
            <a:r>
              <a:rPr lang="en-US" altLang="it-IT" dirty="0"/>
              <a:t> </a:t>
            </a:r>
            <a:r>
              <a:rPr lang="en-US" altLang="it-IT" dirty="0" err="1"/>
              <a:t>controllati</a:t>
            </a:r>
            <a:r>
              <a:rPr lang="en-US" altLang="it-IT" dirty="0"/>
              <a:t> e </a:t>
            </a:r>
            <a:r>
              <a:rPr lang="en-US" altLang="it-IT" dirty="0" err="1"/>
              <a:t>quali</a:t>
            </a:r>
            <a:r>
              <a:rPr lang="en-US" altLang="it-IT" dirty="0"/>
              <a:t> </a:t>
            </a:r>
            <a:r>
              <a:rPr lang="en-US" altLang="it-IT" b="1" dirty="0"/>
              <a:t>no</a:t>
            </a:r>
            <a:r>
              <a:rPr lang="en-US" altLang="it-IT" dirty="0"/>
              <a:t>.</a:t>
            </a:r>
          </a:p>
          <a:p>
            <a:pPr lvl="1" algn="just"/>
            <a:r>
              <a:rPr lang="en-US" altLang="it-IT" dirty="0"/>
              <a:t>“</a:t>
            </a:r>
            <a:r>
              <a:rPr lang="en-US" altLang="it-IT" b="1" dirty="0"/>
              <a:t>0” </a:t>
            </a:r>
            <a:r>
              <a:rPr lang="en-US" altLang="it-IT" dirty="0" err="1"/>
              <a:t>nella</a:t>
            </a:r>
            <a:r>
              <a:rPr lang="en-US" altLang="it-IT" dirty="0"/>
              <a:t> </a:t>
            </a:r>
            <a:r>
              <a:rPr lang="en-US" altLang="it-IT" sz="2400" i="1" dirty="0"/>
              <a:t>WCM</a:t>
            </a:r>
            <a:r>
              <a:rPr lang="en-US" altLang="it-IT" dirty="0"/>
              <a:t>, in </a:t>
            </a:r>
            <a:r>
              <a:rPr lang="en-US" altLang="it-IT" dirty="0" err="1"/>
              <a:t>corrispondenza</a:t>
            </a:r>
            <a:r>
              <a:rPr lang="en-US" altLang="it-IT" dirty="0"/>
              <a:t> ad un bit </a:t>
            </a:r>
            <a:r>
              <a:rPr lang="en-US" altLang="it-IT" dirty="0" err="1"/>
              <a:t>dell’indirizzo</a:t>
            </a:r>
            <a:r>
              <a:rPr lang="en-US" altLang="it-IT" dirty="0"/>
              <a:t> IP, </a:t>
            </a:r>
            <a:r>
              <a:rPr lang="en-US" altLang="it-IT" dirty="0" err="1"/>
              <a:t>segnala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tale </a:t>
            </a:r>
            <a:r>
              <a:rPr lang="en-US" altLang="it-IT" b="1" dirty="0"/>
              <a:t>bit </a:t>
            </a:r>
            <a:r>
              <a:rPr lang="en-US" altLang="it-IT" b="1" dirty="0" err="1"/>
              <a:t>deve</a:t>
            </a:r>
            <a:r>
              <a:rPr lang="en-US" altLang="it-IT" b="1" dirty="0"/>
              <a:t> </a:t>
            </a:r>
            <a:r>
              <a:rPr lang="en-US" altLang="it-IT" b="1" dirty="0" err="1"/>
              <a:t>essere</a:t>
            </a:r>
            <a:r>
              <a:rPr lang="en-US" altLang="it-IT" b="1" dirty="0"/>
              <a:t> </a:t>
            </a:r>
            <a:r>
              <a:rPr lang="en-US" altLang="it-IT" b="1" dirty="0" err="1"/>
              <a:t>controllato</a:t>
            </a:r>
            <a:r>
              <a:rPr lang="en-US" altLang="it-IT" dirty="0"/>
              <a:t> per </a:t>
            </a:r>
            <a:r>
              <a:rPr lang="en-US" altLang="it-IT" dirty="0" err="1"/>
              <a:t>il</a:t>
            </a:r>
            <a:r>
              <a:rPr lang="en-US" altLang="it-IT" dirty="0"/>
              <a:t> </a:t>
            </a:r>
            <a:r>
              <a:rPr lang="en-US" altLang="it-IT" dirty="0" err="1"/>
              <a:t>controllo</a:t>
            </a:r>
            <a:r>
              <a:rPr lang="en-US" altLang="it-IT" dirty="0"/>
              <a:t> di </a:t>
            </a:r>
            <a:r>
              <a:rPr lang="en-US" altLang="it-IT" dirty="0" err="1"/>
              <a:t>corrispondenza</a:t>
            </a:r>
            <a:r>
              <a:rPr lang="en-US" altLang="it-IT" dirty="0"/>
              <a:t>.</a:t>
            </a:r>
          </a:p>
          <a:p>
            <a:pPr lvl="1" algn="just"/>
            <a:r>
              <a:rPr lang="en-US" altLang="it-IT" b="1" dirty="0"/>
              <a:t>“1” </a:t>
            </a:r>
            <a:r>
              <a:rPr lang="en-US" altLang="it-IT" dirty="0" err="1"/>
              <a:t>nella</a:t>
            </a:r>
            <a:r>
              <a:rPr lang="en-US" altLang="it-IT" dirty="0"/>
              <a:t> </a:t>
            </a:r>
            <a:r>
              <a:rPr lang="en-US" altLang="it-IT" sz="2400" i="1" dirty="0"/>
              <a:t>WCM</a:t>
            </a:r>
            <a:r>
              <a:rPr lang="en-US" altLang="it-IT" dirty="0"/>
              <a:t>, </a:t>
            </a:r>
            <a:r>
              <a:rPr lang="en-US" altLang="it-IT" dirty="0" err="1"/>
              <a:t>indica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</a:t>
            </a:r>
            <a:r>
              <a:rPr lang="en-US" altLang="it-IT" dirty="0" err="1"/>
              <a:t>il</a:t>
            </a:r>
            <a:r>
              <a:rPr lang="en-US" altLang="it-IT" dirty="0"/>
              <a:t> </a:t>
            </a:r>
            <a:r>
              <a:rPr lang="en-US" altLang="it-IT" dirty="0" err="1"/>
              <a:t>valore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assume </a:t>
            </a:r>
            <a:r>
              <a:rPr lang="en-US" altLang="it-IT" dirty="0" err="1"/>
              <a:t>il</a:t>
            </a:r>
            <a:r>
              <a:rPr lang="en-US" altLang="it-IT" dirty="0"/>
              <a:t> bit </a:t>
            </a:r>
            <a:r>
              <a:rPr lang="en-US" altLang="it-IT" dirty="0" err="1"/>
              <a:t>corrispondente</a:t>
            </a:r>
            <a:r>
              <a:rPr lang="en-US" altLang="it-IT" dirty="0"/>
              <a:t> </a:t>
            </a:r>
            <a:r>
              <a:rPr lang="en-US" altLang="it-IT" dirty="0" err="1"/>
              <a:t>nell’indirizzo</a:t>
            </a:r>
            <a:r>
              <a:rPr lang="en-US" altLang="it-IT" dirty="0"/>
              <a:t> IP </a:t>
            </a:r>
            <a:r>
              <a:rPr lang="en-US" altLang="it-IT" b="1" dirty="0"/>
              <a:t>NON </a:t>
            </a:r>
            <a:r>
              <a:rPr lang="en-US" altLang="it-IT" b="1" dirty="0" err="1"/>
              <a:t>verrà</a:t>
            </a:r>
            <a:r>
              <a:rPr lang="en-US" altLang="it-IT" b="1" dirty="0"/>
              <a:t> </a:t>
            </a:r>
            <a:r>
              <a:rPr lang="en-US" altLang="it-IT" b="1" dirty="0" err="1"/>
              <a:t>controllato</a:t>
            </a:r>
            <a:r>
              <a:rPr lang="en-US" altLang="it-IT" dirty="0"/>
              <a:t> per la </a:t>
            </a:r>
            <a:r>
              <a:rPr lang="en-US" altLang="it-IT" dirty="0" err="1"/>
              <a:t>verifica</a:t>
            </a:r>
            <a:r>
              <a:rPr lang="en-US" altLang="it-IT" dirty="0"/>
              <a:t> </a:t>
            </a:r>
            <a:r>
              <a:rPr lang="en-US" altLang="it-IT" dirty="0" err="1"/>
              <a:t>della</a:t>
            </a:r>
            <a:r>
              <a:rPr lang="en-US" altLang="it-IT" dirty="0"/>
              <a:t> </a:t>
            </a:r>
            <a:r>
              <a:rPr lang="en-US" altLang="it-IT" dirty="0" err="1"/>
              <a:t>corrispondenza</a:t>
            </a:r>
            <a:r>
              <a:rPr lang="en-US" alt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7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621331"/>
            <a:ext cx="8428038" cy="451397"/>
          </a:xfrm>
        </p:spPr>
        <p:txBody>
          <a:bodyPr/>
          <a:lstStyle/>
          <a:p>
            <a:r>
              <a:rPr lang="it-IT" sz="4000" dirty="0"/>
              <a:t>Wild Card </a:t>
            </a:r>
            <a:r>
              <a:rPr lang="it-IT" sz="4000" dirty="0" err="1"/>
              <a:t>Mask</a:t>
            </a:r>
            <a:r>
              <a:rPr lang="it-IT" sz="3200" dirty="0"/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54" y="1848968"/>
            <a:ext cx="8913091" cy="4673435"/>
          </a:xfrm>
        </p:spPr>
        <p:txBody>
          <a:bodyPr/>
          <a:lstStyle/>
          <a:p>
            <a:pPr marL="0" indent="0">
              <a:buNone/>
            </a:pPr>
            <a:r>
              <a:rPr lang="it-IT" sz="2400" i="1" dirty="0"/>
              <a:t>Es.  (</a:t>
            </a:r>
            <a:r>
              <a:rPr lang="it-IT" sz="2400" i="1" dirty="0" err="1"/>
              <a:t>config</a:t>
            </a:r>
            <a:r>
              <a:rPr lang="it-IT" sz="2400" i="1" dirty="0"/>
              <a:t>)# </a:t>
            </a:r>
            <a:r>
              <a:rPr lang="it-IT" sz="2400" b="1" i="1" dirty="0"/>
              <a:t>access-list  1  </a:t>
            </a:r>
            <a:r>
              <a:rPr lang="it-IT" sz="2400" b="1" i="1" dirty="0" err="1"/>
              <a:t>deny</a:t>
            </a:r>
            <a:r>
              <a:rPr lang="it-IT" sz="2400" b="1" i="1" dirty="0"/>
              <a:t>   192.168.2.3   0.0.0.0</a:t>
            </a:r>
            <a:endParaRPr lang="it-IT" sz="2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60F86B7-4B5E-4AE7-AD7B-CC21CAFC0A68}"/>
              </a:ext>
            </a:extLst>
          </p:cNvPr>
          <p:cNvSpPr/>
          <p:nvPr/>
        </p:nvSpPr>
        <p:spPr bwMode="auto">
          <a:xfrm>
            <a:off x="5126111" y="2443704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9CC985-7B92-4E08-9DA4-7F611BD6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04" y="3575983"/>
            <a:ext cx="2943225" cy="127294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3387DF38-08FE-4A1B-8A36-B69C326359B5}"/>
              </a:ext>
            </a:extLst>
          </p:cNvPr>
          <p:cNvSpPr/>
          <p:nvPr/>
        </p:nvSpPr>
        <p:spPr bwMode="auto">
          <a:xfrm>
            <a:off x="203273" y="3215929"/>
            <a:ext cx="3472872" cy="32138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D5F628C-EB69-4900-B999-B9BF665C213A}"/>
              </a:ext>
            </a:extLst>
          </p:cNvPr>
          <p:cNvSpPr/>
          <p:nvPr/>
        </p:nvSpPr>
        <p:spPr bwMode="auto">
          <a:xfrm>
            <a:off x="5649479" y="3325091"/>
            <a:ext cx="3291247" cy="3213822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994E3F2-509B-497C-BD35-E46385DE5694}"/>
              </a:ext>
            </a:extLst>
          </p:cNvPr>
          <p:cNvSpPr/>
          <p:nvPr/>
        </p:nvSpPr>
        <p:spPr bwMode="auto">
          <a:xfrm>
            <a:off x="5278511" y="2750727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9A2D098-BAEB-44DF-9B10-BC067E56BB79}"/>
              </a:ext>
            </a:extLst>
          </p:cNvPr>
          <p:cNvSpPr/>
          <p:nvPr/>
        </p:nvSpPr>
        <p:spPr bwMode="auto">
          <a:xfrm>
            <a:off x="5417093" y="3115589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7397357-7D7D-4E76-8856-D38745120CFB}"/>
              </a:ext>
            </a:extLst>
          </p:cNvPr>
          <p:cNvSpPr/>
          <p:nvPr/>
        </p:nvSpPr>
        <p:spPr bwMode="auto">
          <a:xfrm>
            <a:off x="5561808" y="3479190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192.168.2.6</a:t>
            </a:r>
          </a:p>
        </p:txBody>
      </p:sp>
      <p:sp>
        <p:nvSpPr>
          <p:cNvPr id="13" name="Freccia a sinistra 12">
            <a:extLst>
              <a:ext uri="{FF2B5EF4-FFF2-40B4-BE49-F238E27FC236}">
                <a16:creationId xmlns:a16="http://schemas.microsoft.com/office/drawing/2014/main" id="{2442CD68-B023-4F64-A6CE-590ADE240FD8}"/>
              </a:ext>
            </a:extLst>
          </p:cNvPr>
          <p:cNvSpPr/>
          <p:nvPr/>
        </p:nvSpPr>
        <p:spPr bwMode="auto">
          <a:xfrm>
            <a:off x="4017890" y="2658737"/>
            <a:ext cx="794255" cy="777756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7F96FDC-04CF-4C69-BEBB-E1F7E8D07639}"/>
              </a:ext>
            </a:extLst>
          </p:cNvPr>
          <p:cNvSpPr/>
          <p:nvPr/>
        </p:nvSpPr>
        <p:spPr bwMode="auto">
          <a:xfrm>
            <a:off x="2368317" y="2410076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C79E08E-368F-456B-8476-78E76FF62A05}"/>
              </a:ext>
            </a:extLst>
          </p:cNvPr>
          <p:cNvSpPr/>
          <p:nvPr/>
        </p:nvSpPr>
        <p:spPr bwMode="auto">
          <a:xfrm>
            <a:off x="2506899" y="2774938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1AD6830-4B81-431A-944F-0CFFC4680C5F}"/>
              </a:ext>
            </a:extLst>
          </p:cNvPr>
          <p:cNvSpPr/>
          <p:nvPr/>
        </p:nvSpPr>
        <p:spPr bwMode="auto">
          <a:xfrm>
            <a:off x="2651614" y="3138539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192.168.2.6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B6F8875-ED90-4200-9C5D-6D45FE01F12D}"/>
              </a:ext>
            </a:extLst>
          </p:cNvPr>
          <p:cNvSpPr/>
          <p:nvPr/>
        </p:nvSpPr>
        <p:spPr bwMode="auto">
          <a:xfrm>
            <a:off x="4688336" y="4778223"/>
            <a:ext cx="1265381" cy="43006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8" name="Freccia circolare a destra 17">
            <a:extLst>
              <a:ext uri="{FF2B5EF4-FFF2-40B4-BE49-F238E27FC236}">
                <a16:creationId xmlns:a16="http://schemas.microsoft.com/office/drawing/2014/main" id="{5A9F8379-43F7-4FF1-B722-034B39026B40}"/>
              </a:ext>
            </a:extLst>
          </p:cNvPr>
          <p:cNvSpPr/>
          <p:nvPr/>
        </p:nvSpPr>
        <p:spPr bwMode="auto">
          <a:xfrm>
            <a:off x="4184742" y="4468736"/>
            <a:ext cx="452546" cy="537783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BDABD0B-E783-48DB-BAC4-F15D7DAD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06" y="3977306"/>
            <a:ext cx="2055506" cy="19572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C98CB63-5830-4EE2-9624-BE2735A5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62" y="3837186"/>
            <a:ext cx="2181045" cy="2189632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4E1D32E8-6270-438C-A783-62B22673F025}"/>
              </a:ext>
            </a:extLst>
          </p:cNvPr>
          <p:cNvSpPr txBox="1">
            <a:spLocks/>
          </p:cNvSpPr>
          <p:nvPr/>
        </p:nvSpPr>
        <p:spPr bwMode="auto">
          <a:xfrm>
            <a:off x="203273" y="1072680"/>
            <a:ext cx="8582746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it-IT" sz="2400" kern="0" dirty="0"/>
              <a:t>Unitamente all’indirizzo IP stabilisce quali sono i pacchetti da prendere in considerazione per l’applicazione dell’azione. </a:t>
            </a:r>
            <a:endParaRPr lang="it-IT" sz="3600" kern="0" dirty="0"/>
          </a:p>
        </p:txBody>
      </p:sp>
    </p:spTree>
    <p:extLst>
      <p:ext uri="{BB962C8B-B14F-4D97-AF65-F5344CB8AC3E}">
        <p14:creationId xmlns:p14="http://schemas.microsoft.com/office/powerpoint/2010/main" val="117740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37992"/>
            <a:ext cx="8428038" cy="587244"/>
          </a:xfrm>
        </p:spPr>
        <p:txBody>
          <a:bodyPr/>
          <a:lstStyle/>
          <a:p>
            <a:r>
              <a:rPr lang="it-IT" sz="4000" b="1" dirty="0"/>
              <a:t>Wild Card </a:t>
            </a:r>
            <a:r>
              <a:rPr lang="it-IT" sz="4000" b="1" dirty="0" err="1"/>
              <a:t>Mask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8" y="1035127"/>
            <a:ext cx="8610023" cy="5384881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Esempio#1:</a:t>
            </a:r>
            <a:r>
              <a:rPr lang="it-IT" dirty="0"/>
              <a:t> </a:t>
            </a:r>
            <a:r>
              <a:rPr lang="en-US" sz="2400" dirty="0" err="1"/>
              <a:t>s</a:t>
            </a:r>
            <a:r>
              <a:rPr lang="en-US" altLang="it-IT" sz="2400" dirty="0" err="1"/>
              <a:t>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vuole</a:t>
            </a:r>
            <a:r>
              <a:rPr lang="en-US" altLang="it-IT" sz="2400" dirty="0"/>
              <a:t> </a:t>
            </a:r>
            <a:r>
              <a:rPr lang="en-US" altLang="it-IT" sz="2400" b="1" dirty="0" err="1"/>
              <a:t>impedire</a:t>
            </a:r>
            <a:r>
              <a:rPr lang="en-US" altLang="it-IT" sz="2400" dirty="0"/>
              <a:t> a </a:t>
            </a:r>
            <a:r>
              <a:rPr lang="en-US" altLang="it-IT" sz="2400" b="1" dirty="0" err="1"/>
              <a:t>tutti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</a:t>
            </a:r>
            <a:r>
              <a:rPr lang="en-US" altLang="it-IT" sz="2400" dirty="0"/>
              <a:t> PC </a:t>
            </a:r>
            <a:r>
              <a:rPr lang="en-US" altLang="it-IT" sz="2400" dirty="0" err="1"/>
              <a:t>della</a:t>
            </a:r>
            <a:r>
              <a:rPr lang="en-US" altLang="it-IT" sz="2400" dirty="0"/>
              <a:t> </a:t>
            </a:r>
            <a:r>
              <a:rPr lang="en-US" altLang="it-IT" sz="2400" b="1" dirty="0"/>
              <a:t>rete</a:t>
            </a:r>
            <a:r>
              <a:rPr lang="en-US" altLang="it-IT" sz="2400" dirty="0"/>
              <a:t> </a:t>
            </a:r>
            <a:r>
              <a:rPr lang="en-US" altLang="it-IT" sz="2400" b="1" dirty="0"/>
              <a:t>192.5.5.0/24</a:t>
            </a:r>
            <a:r>
              <a:rPr lang="en-US" altLang="it-IT" sz="2400" dirty="0"/>
              <a:t> (subnet </a:t>
            </a:r>
            <a:r>
              <a:rPr lang="en-US" altLang="it-IT" sz="2400" b="1" dirty="0"/>
              <a:t>255.255.255.0)</a:t>
            </a:r>
            <a:r>
              <a:rPr lang="en-US" altLang="it-IT" sz="2400" dirty="0"/>
              <a:t>  di </a:t>
            </a:r>
            <a:r>
              <a:rPr lang="en-US" altLang="it-IT" sz="2400" dirty="0" err="1"/>
              <a:t>attraversare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il</a:t>
            </a:r>
            <a:r>
              <a:rPr lang="en-US" altLang="it-IT" sz="2400" dirty="0"/>
              <a:t> router.</a:t>
            </a:r>
          </a:p>
          <a:p>
            <a:pPr marL="0" indent="0">
              <a:buNone/>
            </a:pPr>
            <a:r>
              <a:rPr lang="en-US" altLang="it-IT" sz="2400" dirty="0"/>
              <a:t>Devo </a:t>
            </a:r>
            <a:r>
              <a:rPr lang="en-US" altLang="it-IT" sz="2400" dirty="0" err="1"/>
              <a:t>caratterizzare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ed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impostare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l’ACL</a:t>
            </a: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r>
              <a:rPr lang="en-US" altLang="it-IT" sz="2400" dirty="0"/>
              <a:t>   </a:t>
            </a:r>
          </a:p>
          <a:p>
            <a:pPr marL="0" indent="0">
              <a:buNone/>
            </a:pPr>
            <a:r>
              <a:rPr lang="en-US" altLang="it-IT" sz="2400" dirty="0"/>
              <a:t>Quale </a:t>
            </a:r>
            <a:r>
              <a:rPr lang="en-US" altLang="it-IT" sz="2000" i="1" dirty="0"/>
              <a:t>WCM</a:t>
            </a:r>
            <a:r>
              <a:rPr lang="en-US" altLang="it-IT" sz="2400" dirty="0"/>
              <a:t> </a:t>
            </a:r>
            <a:r>
              <a:rPr lang="en-US" altLang="it-IT" sz="2400" dirty="0" err="1"/>
              <a:t>dobbiamo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indicare</a:t>
            </a:r>
            <a:r>
              <a:rPr lang="en-US" altLang="it-IT" sz="2400" dirty="0"/>
              <a:t> se </a:t>
            </a:r>
            <a:r>
              <a:rPr lang="en-US" altLang="it-IT" sz="2400" dirty="0" err="1"/>
              <a:t>vogliamo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considerare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tutta</a:t>
            </a:r>
            <a:r>
              <a:rPr lang="en-US" altLang="it-IT" sz="2400" dirty="0"/>
              <a:t> la rete </a:t>
            </a:r>
            <a:r>
              <a:rPr lang="en-US" altLang="it-IT" sz="2400" dirty="0" err="1"/>
              <a:t>nell’applicazione</a:t>
            </a:r>
            <a:r>
              <a:rPr lang="en-US" altLang="it-IT" sz="2400" dirty="0"/>
              <a:t> di </a:t>
            </a:r>
            <a:r>
              <a:rPr lang="en-US" altLang="it-IT" sz="2400" dirty="0" err="1"/>
              <a:t>una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regola</a:t>
            </a:r>
            <a:r>
              <a:rPr lang="en-US" altLang="it-IT" sz="2400" dirty="0"/>
              <a:t>? </a:t>
            </a:r>
            <a:r>
              <a:rPr lang="en-US" altLang="it-IT" sz="1400" dirty="0"/>
              <a:t>(</a:t>
            </a:r>
            <a:r>
              <a:rPr lang="en-US" altLang="it-IT" sz="1400" dirty="0" err="1"/>
              <a:t>Risposta</a:t>
            </a:r>
            <a:r>
              <a:rPr lang="en-US" altLang="it-IT" sz="1400" dirty="0"/>
              <a:t>: IP=192.5.5.0   WCM=0.0.0.255)</a:t>
            </a:r>
          </a:p>
          <a:p>
            <a:pPr marL="0" indent="0">
              <a:buNone/>
            </a:pPr>
            <a:r>
              <a:rPr lang="it-IT" sz="2400" dirty="0"/>
              <a:t>IP:   1100 0000. 0000 0101. 0000 0101. 0000 0000</a:t>
            </a:r>
          </a:p>
          <a:p>
            <a:pPr marL="0" indent="0">
              <a:buNone/>
            </a:pPr>
            <a:r>
              <a:rPr lang="it-IT" sz="2400" dirty="0"/>
              <a:t>SM: 1111 1111. 1111 1111. 1111 1111.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/>
              <a:t> 0000 0000. 0000 0000. 0000 0000. 1111 1111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>
                <a:sym typeface="Wingdings" panose="05000000000000000000" pitchFamily="2" charset="2"/>
              </a:rPr>
              <a:t></a:t>
            </a:r>
            <a:r>
              <a:rPr lang="it-IT" sz="2400" dirty="0"/>
              <a:t>     </a:t>
            </a:r>
            <a:r>
              <a:rPr lang="it-IT" sz="2400" b="1" dirty="0"/>
              <a:t>0       .         0      .         0        .    255</a:t>
            </a:r>
          </a:p>
          <a:p>
            <a:pPr marL="0" indent="0">
              <a:buNone/>
            </a:pPr>
            <a:r>
              <a:rPr lang="it-IT" sz="2000" dirty="0"/>
              <a:t>             </a:t>
            </a:r>
            <a:r>
              <a:rPr lang="it-IT" sz="1600" dirty="0"/>
              <a:t>ottetti  dell’IP del pacchetto da controllare          ottetto da non </a:t>
            </a:r>
            <a:r>
              <a:rPr lang="it-IT" sz="1800" dirty="0"/>
              <a:t>								     </a:t>
            </a:r>
            <a:r>
              <a:rPr lang="it-IT" sz="1600" dirty="0"/>
              <a:t> controllare</a:t>
            </a:r>
            <a:endParaRPr lang="it-IT" sz="18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6C6CD94-7781-43B2-87EB-9A10E4881A3F}"/>
              </a:ext>
            </a:extLst>
          </p:cNvPr>
          <p:cNvSpPr/>
          <p:nvPr/>
        </p:nvSpPr>
        <p:spPr bwMode="auto">
          <a:xfrm>
            <a:off x="915305" y="4132086"/>
            <a:ext cx="4210878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59FE18A-B115-4FC5-8412-8BAE647666FC}"/>
              </a:ext>
            </a:extLst>
          </p:cNvPr>
          <p:cNvSpPr/>
          <p:nvPr/>
        </p:nvSpPr>
        <p:spPr bwMode="auto">
          <a:xfrm>
            <a:off x="5239656" y="5009445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8760DA6-CF2C-4821-AF76-69ADC1FDB5C9}"/>
              </a:ext>
            </a:extLst>
          </p:cNvPr>
          <p:cNvSpPr/>
          <p:nvPr/>
        </p:nvSpPr>
        <p:spPr bwMode="auto">
          <a:xfrm>
            <a:off x="961483" y="5009445"/>
            <a:ext cx="4210879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5C6B791-2B67-4C1C-ABCC-A9139410D111}"/>
              </a:ext>
            </a:extLst>
          </p:cNvPr>
          <p:cNvSpPr/>
          <p:nvPr/>
        </p:nvSpPr>
        <p:spPr>
          <a:xfrm>
            <a:off x="266988" y="2352774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n   </a:t>
            </a:r>
            <a:r>
              <a:rPr lang="it-IT" b="1" i="1" dirty="0" err="1"/>
              <a:t>action</a:t>
            </a:r>
            <a:r>
              <a:rPr lang="it-IT" b="1" i="1" dirty="0"/>
              <a:t>     IP      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BECE0C-608D-446F-A3DD-E00F4A9D8553}"/>
              </a:ext>
            </a:extLst>
          </p:cNvPr>
          <p:cNvSpPr/>
          <p:nvPr/>
        </p:nvSpPr>
        <p:spPr>
          <a:xfrm>
            <a:off x="266988" y="2687507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1   </a:t>
            </a:r>
            <a:r>
              <a:rPr lang="it-IT" b="1" i="1" dirty="0" err="1"/>
              <a:t>deny</a:t>
            </a:r>
            <a:r>
              <a:rPr lang="it-IT" b="1" i="1" dirty="0"/>
              <a:t>  192.5.5.0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96BF108-1213-4687-92A3-65F2D97C4367}"/>
              </a:ext>
            </a:extLst>
          </p:cNvPr>
          <p:cNvSpPr/>
          <p:nvPr/>
        </p:nvSpPr>
        <p:spPr bwMode="auto">
          <a:xfrm>
            <a:off x="5239655" y="4132086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EAD5AC43-8D69-477C-AB49-3443CFE70EA8}"/>
              </a:ext>
            </a:extLst>
          </p:cNvPr>
          <p:cNvSpPr/>
          <p:nvPr/>
        </p:nvSpPr>
        <p:spPr bwMode="auto">
          <a:xfrm>
            <a:off x="6816435" y="4165562"/>
            <a:ext cx="2060575" cy="1687766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Controllo solo i primi 3 ottetti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cioè quelli che mi identificano tutta la rete!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5BF972-80D4-4F8D-BF60-F3270ED1AA78}"/>
              </a:ext>
            </a:extLst>
          </p:cNvPr>
          <p:cNvSpPr/>
          <p:nvPr/>
        </p:nvSpPr>
        <p:spPr bwMode="auto">
          <a:xfrm>
            <a:off x="1237674" y="5488140"/>
            <a:ext cx="5201888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18F7D66-0D12-4464-9112-C252FAAFB7CB}"/>
              </a:ext>
            </a:extLst>
          </p:cNvPr>
          <p:cNvSpPr/>
          <p:nvPr/>
        </p:nvSpPr>
        <p:spPr bwMode="auto">
          <a:xfrm>
            <a:off x="6197599" y="3797353"/>
            <a:ext cx="1209965" cy="174669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ccia circolare a sinistra 4">
            <a:extLst>
              <a:ext uri="{FF2B5EF4-FFF2-40B4-BE49-F238E27FC236}">
                <a16:creationId xmlns:a16="http://schemas.microsoft.com/office/drawing/2014/main" id="{1FE3E67C-C49B-41F1-987D-74301D27E7C9}"/>
              </a:ext>
            </a:extLst>
          </p:cNvPr>
          <p:cNvSpPr/>
          <p:nvPr/>
        </p:nvSpPr>
        <p:spPr bwMode="auto">
          <a:xfrm>
            <a:off x="7601527" y="2909455"/>
            <a:ext cx="443346" cy="461665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D00BA76-5061-4A7F-A596-E49CF758F51C}"/>
              </a:ext>
            </a:extLst>
          </p:cNvPr>
          <p:cNvSpPr/>
          <p:nvPr/>
        </p:nvSpPr>
        <p:spPr bwMode="auto">
          <a:xfrm>
            <a:off x="5239654" y="2795236"/>
            <a:ext cx="2047837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CF9792-7068-492D-A318-A973EA88B9B1}"/>
              </a:ext>
            </a:extLst>
          </p:cNvPr>
          <p:cNvSpPr/>
          <p:nvPr/>
        </p:nvSpPr>
        <p:spPr bwMode="auto">
          <a:xfrm>
            <a:off x="344630" y="4616672"/>
            <a:ext cx="6374823" cy="31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5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37992"/>
            <a:ext cx="8428038" cy="587244"/>
          </a:xfrm>
        </p:spPr>
        <p:txBody>
          <a:bodyPr/>
          <a:lstStyle/>
          <a:p>
            <a:r>
              <a:rPr lang="it-IT" sz="4000" b="1" dirty="0"/>
              <a:t>Wild Card </a:t>
            </a:r>
            <a:r>
              <a:rPr lang="it-IT" sz="4000" b="1" dirty="0" err="1"/>
              <a:t>Mask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" y="1035127"/>
            <a:ext cx="8744815" cy="5384881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Esempio#2:</a:t>
            </a:r>
            <a:r>
              <a:rPr lang="it-IT" dirty="0"/>
              <a:t> </a:t>
            </a:r>
            <a:r>
              <a:rPr lang="en-US" altLang="it-IT" sz="2400" dirty="0"/>
              <a:t>Si </a:t>
            </a:r>
            <a:r>
              <a:rPr lang="en-US" altLang="it-IT" sz="2400" dirty="0" err="1"/>
              <a:t>vuole</a:t>
            </a:r>
            <a:r>
              <a:rPr lang="en-US" altLang="it-IT" sz="2400" dirty="0"/>
              <a:t> </a:t>
            </a:r>
            <a:r>
              <a:rPr lang="en-US" altLang="it-IT" sz="2400" b="1" dirty="0" err="1"/>
              <a:t>impedire</a:t>
            </a:r>
            <a:r>
              <a:rPr lang="en-US" altLang="it-IT" sz="2400" dirty="0"/>
              <a:t> al solo PC </a:t>
            </a:r>
            <a:r>
              <a:rPr lang="en-US" altLang="it-IT" sz="2400" dirty="0" err="1"/>
              <a:t>della</a:t>
            </a:r>
            <a:r>
              <a:rPr lang="en-US" altLang="it-IT" sz="2400" dirty="0"/>
              <a:t> </a:t>
            </a:r>
            <a:r>
              <a:rPr lang="en-US" altLang="it-IT" sz="2400" b="1" dirty="0"/>
              <a:t>rete</a:t>
            </a:r>
            <a:r>
              <a:rPr lang="en-US" altLang="it-IT" sz="2400" dirty="0"/>
              <a:t> </a:t>
            </a:r>
            <a:r>
              <a:rPr lang="en-US" altLang="it-IT" sz="2400" b="1" dirty="0"/>
              <a:t>192.168.2.3/24</a:t>
            </a:r>
            <a:r>
              <a:rPr lang="en-US" altLang="it-IT" sz="2400" dirty="0"/>
              <a:t> (subnet </a:t>
            </a:r>
            <a:r>
              <a:rPr lang="en-US" altLang="it-IT" sz="2400" b="1" dirty="0"/>
              <a:t>255.255.255.0</a:t>
            </a:r>
            <a:r>
              <a:rPr lang="en-US" altLang="it-IT" sz="2400" dirty="0"/>
              <a:t>)  di </a:t>
            </a:r>
            <a:r>
              <a:rPr lang="en-US" altLang="it-IT" sz="2400" dirty="0" err="1"/>
              <a:t>attraversare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il</a:t>
            </a:r>
            <a:r>
              <a:rPr lang="en-US" altLang="it-IT" sz="2400" dirty="0"/>
              <a:t> router.</a:t>
            </a:r>
          </a:p>
          <a:p>
            <a:pPr marL="0" indent="0">
              <a:buNone/>
            </a:pPr>
            <a:r>
              <a:rPr lang="en-US" altLang="it-IT" sz="2400" dirty="0"/>
              <a:t>Devo </a:t>
            </a:r>
            <a:r>
              <a:rPr lang="en-US" altLang="it-IT" sz="2400" dirty="0" err="1"/>
              <a:t>caratterizzare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ed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impostare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l’ACL</a:t>
            </a: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r>
              <a:rPr lang="en-US" altLang="it-IT" sz="2400" dirty="0"/>
              <a:t>   </a:t>
            </a:r>
          </a:p>
          <a:p>
            <a:pPr marL="0" indent="0">
              <a:buNone/>
            </a:pPr>
            <a:r>
              <a:rPr lang="en-US" altLang="it-IT" sz="2200" dirty="0"/>
              <a:t>Quale WCM </a:t>
            </a:r>
            <a:r>
              <a:rPr lang="en-US" altLang="it-IT" sz="2200" dirty="0" err="1"/>
              <a:t>dobbiamo</a:t>
            </a:r>
            <a:r>
              <a:rPr lang="en-US" altLang="it-IT" sz="2200" dirty="0"/>
              <a:t> </a:t>
            </a:r>
            <a:r>
              <a:rPr lang="en-US" altLang="it-IT" sz="2200" dirty="0" err="1"/>
              <a:t>indicare</a:t>
            </a:r>
            <a:r>
              <a:rPr lang="en-US" altLang="it-IT" sz="2200" dirty="0"/>
              <a:t> se </a:t>
            </a:r>
            <a:r>
              <a:rPr lang="en-US" altLang="it-IT" sz="2200" dirty="0" err="1"/>
              <a:t>vogliamo</a:t>
            </a:r>
            <a:r>
              <a:rPr lang="en-US" altLang="it-IT" sz="2200" dirty="0"/>
              <a:t> </a:t>
            </a:r>
            <a:r>
              <a:rPr lang="en-US" altLang="it-IT" sz="2200" dirty="0" err="1"/>
              <a:t>che</a:t>
            </a:r>
            <a:r>
              <a:rPr lang="en-US" altLang="it-IT" sz="2200" dirty="0"/>
              <a:t> la </a:t>
            </a:r>
            <a:r>
              <a:rPr lang="en-US" altLang="it-IT" sz="2200" dirty="0" err="1"/>
              <a:t>regola</a:t>
            </a:r>
            <a:r>
              <a:rPr lang="en-US" altLang="it-IT" sz="2200" dirty="0"/>
              <a:t> </a:t>
            </a:r>
            <a:r>
              <a:rPr lang="en-US" altLang="it-IT" sz="2200" dirty="0" err="1"/>
              <a:t>venga</a:t>
            </a:r>
            <a:r>
              <a:rPr lang="en-US" altLang="it-IT" sz="2200" dirty="0"/>
              <a:t> </a:t>
            </a:r>
            <a:r>
              <a:rPr lang="en-US" altLang="it-IT" sz="2200" dirty="0" err="1"/>
              <a:t>soddisfatta</a:t>
            </a:r>
            <a:r>
              <a:rPr lang="en-US" altLang="it-IT" sz="2200" dirty="0"/>
              <a:t> solo per </a:t>
            </a:r>
            <a:r>
              <a:rPr lang="en-US" altLang="it-IT" sz="2200" dirty="0" err="1"/>
              <a:t>i</a:t>
            </a:r>
            <a:r>
              <a:rPr lang="en-US" altLang="it-IT" sz="2200" dirty="0"/>
              <a:t> </a:t>
            </a:r>
            <a:r>
              <a:rPr lang="en-US" altLang="it-IT" sz="2200" dirty="0" err="1"/>
              <a:t>pacchetti</a:t>
            </a:r>
            <a:r>
              <a:rPr lang="en-US" altLang="it-IT" sz="2200" dirty="0"/>
              <a:t> </a:t>
            </a:r>
            <a:r>
              <a:rPr lang="en-US" altLang="it-IT" sz="2200" dirty="0" err="1"/>
              <a:t>provenienti</a:t>
            </a:r>
            <a:r>
              <a:rPr lang="en-US" altLang="it-IT" sz="2200" dirty="0"/>
              <a:t> dal PC</a:t>
            </a:r>
            <a:r>
              <a:rPr lang="en-US" altLang="it-IT" sz="2400" dirty="0"/>
              <a:t> </a:t>
            </a:r>
            <a:r>
              <a:rPr lang="en-US" altLang="it-IT" sz="2000" dirty="0"/>
              <a:t>192.168.2.3?</a:t>
            </a:r>
            <a:r>
              <a:rPr lang="en-US" altLang="it-IT" sz="1300" dirty="0"/>
              <a:t>(</a:t>
            </a:r>
            <a:r>
              <a:rPr lang="en-US" altLang="it-IT" sz="1300" dirty="0" err="1"/>
              <a:t>Risposta</a:t>
            </a:r>
            <a:r>
              <a:rPr lang="en-US" altLang="it-IT" sz="1300" dirty="0"/>
              <a:t>: IP=192.168.2.3  WCM=0.0.0.0)</a:t>
            </a:r>
          </a:p>
          <a:p>
            <a:pPr marL="0" indent="0">
              <a:buNone/>
            </a:pPr>
            <a:r>
              <a:rPr lang="it-IT" sz="2400" dirty="0"/>
              <a:t>IP:   1100 0000. 1010 1000. 0000 0010. 0000 0011</a:t>
            </a:r>
          </a:p>
          <a:p>
            <a:pPr marL="0" indent="0">
              <a:buNone/>
            </a:pPr>
            <a:r>
              <a:rPr lang="it-IT" sz="2400" dirty="0"/>
              <a:t>SM: 1111 1111. 1111 1111. 1111 1111.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/>
              <a:t> 0000 0000. 0000 0000. 0000 0000. 0000 0000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>
                <a:sym typeface="Wingdings" panose="05000000000000000000" pitchFamily="2" charset="2"/>
              </a:rPr>
              <a:t></a:t>
            </a:r>
            <a:r>
              <a:rPr lang="it-IT" sz="2400" dirty="0"/>
              <a:t>     </a:t>
            </a:r>
            <a:r>
              <a:rPr lang="it-IT" sz="2400" b="1" dirty="0"/>
              <a:t>0       .         0      .         0        .       0</a:t>
            </a:r>
          </a:p>
          <a:p>
            <a:pPr marL="0" indent="0">
              <a:buNone/>
            </a:pPr>
            <a:r>
              <a:rPr lang="it-IT" sz="2000" dirty="0"/>
              <a:t>             </a:t>
            </a:r>
            <a:r>
              <a:rPr lang="it-IT" sz="1600" dirty="0"/>
              <a:t>ottetti  dell’IP del pacchetto da controllare          ottetto da non </a:t>
            </a:r>
            <a:r>
              <a:rPr lang="it-IT" sz="1800" dirty="0"/>
              <a:t>								     </a:t>
            </a:r>
            <a:r>
              <a:rPr lang="it-IT" sz="1600" dirty="0"/>
              <a:t> controllare</a:t>
            </a:r>
            <a:endParaRPr lang="it-IT" sz="18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6C6CD94-7781-43B2-87EB-9A10E4881A3F}"/>
              </a:ext>
            </a:extLst>
          </p:cNvPr>
          <p:cNvSpPr/>
          <p:nvPr/>
        </p:nvSpPr>
        <p:spPr bwMode="auto">
          <a:xfrm>
            <a:off x="931797" y="4148310"/>
            <a:ext cx="4210878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59FE18A-B115-4FC5-8412-8BAE647666FC}"/>
              </a:ext>
            </a:extLst>
          </p:cNvPr>
          <p:cNvSpPr/>
          <p:nvPr/>
        </p:nvSpPr>
        <p:spPr bwMode="auto">
          <a:xfrm>
            <a:off x="5258561" y="4989848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8760DA6-CF2C-4821-AF76-69ADC1FDB5C9}"/>
              </a:ext>
            </a:extLst>
          </p:cNvPr>
          <p:cNvSpPr/>
          <p:nvPr/>
        </p:nvSpPr>
        <p:spPr bwMode="auto">
          <a:xfrm>
            <a:off x="961483" y="5009445"/>
            <a:ext cx="4210879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5C6B791-2B67-4C1C-ABCC-A9139410D111}"/>
              </a:ext>
            </a:extLst>
          </p:cNvPr>
          <p:cNvSpPr/>
          <p:nvPr/>
        </p:nvSpPr>
        <p:spPr>
          <a:xfrm>
            <a:off x="266988" y="2352774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n   </a:t>
            </a:r>
            <a:r>
              <a:rPr lang="it-IT" b="1" i="1" dirty="0" err="1"/>
              <a:t>action</a:t>
            </a:r>
            <a:r>
              <a:rPr lang="it-IT" b="1" i="1" dirty="0"/>
              <a:t>     IP         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BECE0C-608D-446F-A3DD-E00F4A9D8553}"/>
              </a:ext>
            </a:extLst>
          </p:cNvPr>
          <p:cNvSpPr/>
          <p:nvPr/>
        </p:nvSpPr>
        <p:spPr>
          <a:xfrm>
            <a:off x="266988" y="2687507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1   </a:t>
            </a:r>
            <a:r>
              <a:rPr lang="it-IT" b="1" i="1" dirty="0" err="1"/>
              <a:t>deny</a:t>
            </a:r>
            <a:r>
              <a:rPr lang="it-IT" b="1" i="1" dirty="0"/>
              <a:t>  192.168.2.3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96BF108-1213-4687-92A3-65F2D97C4367}"/>
              </a:ext>
            </a:extLst>
          </p:cNvPr>
          <p:cNvSpPr/>
          <p:nvPr/>
        </p:nvSpPr>
        <p:spPr bwMode="auto">
          <a:xfrm>
            <a:off x="5239656" y="4115862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EAD5AC43-8D69-477C-AB49-3443CFE70EA8}"/>
              </a:ext>
            </a:extLst>
          </p:cNvPr>
          <p:cNvSpPr/>
          <p:nvPr/>
        </p:nvSpPr>
        <p:spPr bwMode="auto">
          <a:xfrm>
            <a:off x="6660283" y="4016769"/>
            <a:ext cx="2351519" cy="2692438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Controllo tutti i bit di tutti gli ottetti per essere sicuro che corrispondano a quelli dei pacchetti da rifiutare, </a:t>
            </a:r>
            <a:r>
              <a:rPr kumimoji="0" lang="it-IT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modo da individuare senza dubbi i pacchetti provenienti da quel singolo PC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5BF972-80D4-4F8D-BF60-F3270ED1AA78}"/>
              </a:ext>
            </a:extLst>
          </p:cNvPr>
          <p:cNvSpPr/>
          <p:nvPr/>
        </p:nvSpPr>
        <p:spPr bwMode="auto">
          <a:xfrm>
            <a:off x="1098566" y="5404974"/>
            <a:ext cx="5413502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18F7D66-0D12-4464-9112-C252FAAFB7CB}"/>
              </a:ext>
            </a:extLst>
          </p:cNvPr>
          <p:cNvSpPr/>
          <p:nvPr/>
        </p:nvSpPr>
        <p:spPr bwMode="auto">
          <a:xfrm>
            <a:off x="6017490" y="3793029"/>
            <a:ext cx="2859523" cy="17899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reccia circolare a sinistra 14">
            <a:extLst>
              <a:ext uri="{FF2B5EF4-FFF2-40B4-BE49-F238E27FC236}">
                <a16:creationId xmlns:a16="http://schemas.microsoft.com/office/drawing/2014/main" id="{43D60F49-BAF3-48BD-BDA1-841D1C7A2138}"/>
              </a:ext>
            </a:extLst>
          </p:cNvPr>
          <p:cNvSpPr/>
          <p:nvPr/>
        </p:nvSpPr>
        <p:spPr bwMode="auto">
          <a:xfrm>
            <a:off x="8117751" y="2905535"/>
            <a:ext cx="443346" cy="46166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F4F3DE2-471F-4648-808E-CAECF6B61492}"/>
              </a:ext>
            </a:extLst>
          </p:cNvPr>
          <p:cNvSpPr/>
          <p:nvPr/>
        </p:nvSpPr>
        <p:spPr bwMode="auto">
          <a:xfrm>
            <a:off x="5489342" y="2791672"/>
            <a:ext cx="2177704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86709DB-157D-437D-8CBA-929A0D0DEC91}"/>
              </a:ext>
            </a:extLst>
          </p:cNvPr>
          <p:cNvSpPr/>
          <p:nvPr/>
        </p:nvSpPr>
        <p:spPr bwMode="auto">
          <a:xfrm>
            <a:off x="349250" y="4590473"/>
            <a:ext cx="6273223" cy="31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6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580F4-DF0F-4821-B5EB-EFA9A342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Wild Card </a:t>
            </a:r>
            <a:r>
              <a:rPr lang="it-IT" dirty="0" err="1"/>
              <a:t>Mask</a:t>
            </a:r>
            <a:r>
              <a:rPr lang="it-IT" dirty="0"/>
              <a:t> – </a:t>
            </a:r>
            <a:r>
              <a:rPr lang="it-IT" sz="3600" dirty="0"/>
              <a:t>Esercizi ad ottetti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1A50C-FEC1-496D-8D81-5DD321ED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000" b="1" i="1" dirty="0"/>
              <a:t> </a:t>
            </a:r>
            <a:r>
              <a:rPr lang="it-IT" sz="3000" dirty="0"/>
              <a:t> </a:t>
            </a:r>
            <a:endParaRPr lang="it-IT" b="1" i="1" dirty="0"/>
          </a:p>
          <a:p>
            <a:endParaRPr lang="it-IT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D0DB5587-25E5-479F-B60E-D1C47C6D7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16" y="1667754"/>
            <a:ext cx="8534184" cy="372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+mn-lt"/>
              </a:rPr>
              <a:t>Consentire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il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traffico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alla</a:t>
            </a:r>
            <a:r>
              <a:rPr lang="en-US" sz="3000" dirty="0">
                <a:latin typeface="+mn-lt"/>
              </a:rPr>
              <a:t> sola rete 203.49.23.0/24  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permit</a:t>
            </a:r>
            <a:r>
              <a:rPr lang="it-IT" i="1" dirty="0"/>
              <a:t>   </a:t>
            </a:r>
            <a:r>
              <a:rPr lang="en-US" dirty="0"/>
              <a:t>203.49.23.0</a:t>
            </a:r>
            <a:r>
              <a:rPr lang="it-IT" i="1" dirty="0"/>
              <a:t>  0.0.0.0.255  </a:t>
            </a:r>
          </a:p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/>
              <a:t>Impedire</a:t>
            </a:r>
            <a:r>
              <a:rPr lang="en-US" sz="3000" dirty="0"/>
              <a:t> </a:t>
            </a:r>
            <a:r>
              <a:rPr lang="en-US" sz="3000" dirty="0" err="1"/>
              <a:t>il</a:t>
            </a:r>
            <a:r>
              <a:rPr lang="en-US" sz="3000" dirty="0"/>
              <a:t> </a:t>
            </a:r>
            <a:r>
              <a:rPr lang="en-US" sz="3000" dirty="0" err="1"/>
              <a:t>traffico</a:t>
            </a:r>
            <a:r>
              <a:rPr lang="en-US" sz="3000" dirty="0"/>
              <a:t> </a:t>
            </a:r>
            <a:r>
              <a:rPr lang="en-US" sz="3000" dirty="0" err="1"/>
              <a:t>alla</a:t>
            </a:r>
            <a:r>
              <a:rPr lang="en-US" sz="3000" dirty="0"/>
              <a:t> sola rete 158.64.0.0/16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deny</a:t>
            </a:r>
            <a:r>
              <a:rPr lang="it-IT" i="1" dirty="0"/>
              <a:t>   </a:t>
            </a:r>
            <a:r>
              <a:rPr lang="en-US" i="1" dirty="0"/>
              <a:t>158.64.0.0 </a:t>
            </a:r>
            <a:r>
              <a:rPr lang="it-IT" i="1" dirty="0"/>
              <a:t>  0.0.255.255  </a:t>
            </a:r>
          </a:p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/>
              <a:t>Impedire</a:t>
            </a:r>
            <a:r>
              <a:rPr lang="en-US" sz="3000" dirty="0"/>
              <a:t> </a:t>
            </a:r>
            <a:r>
              <a:rPr lang="en-US" sz="3000" dirty="0" err="1"/>
              <a:t>il</a:t>
            </a:r>
            <a:r>
              <a:rPr lang="en-US" sz="3000" dirty="0"/>
              <a:t> </a:t>
            </a:r>
            <a:r>
              <a:rPr lang="en-US" sz="3000" dirty="0" err="1"/>
              <a:t>traffico</a:t>
            </a:r>
            <a:r>
              <a:rPr lang="en-US" sz="3000" dirty="0"/>
              <a:t> </a:t>
            </a:r>
            <a:r>
              <a:rPr lang="en-US" sz="3000" dirty="0" err="1"/>
              <a:t>alla</a:t>
            </a:r>
            <a:r>
              <a:rPr lang="en-US" sz="3000" dirty="0"/>
              <a:t> sola rete 25.3.4.0/8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deny</a:t>
            </a:r>
            <a:r>
              <a:rPr lang="it-IT" i="1" dirty="0"/>
              <a:t>   </a:t>
            </a:r>
            <a:r>
              <a:rPr lang="en-US" i="1" dirty="0"/>
              <a:t>25.3.4.0 </a:t>
            </a:r>
            <a:r>
              <a:rPr lang="it-IT" i="1" dirty="0"/>
              <a:t>  0.255.255.255  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09A3A45-39CF-41D9-B38A-AC8DC8F797E4}"/>
              </a:ext>
            </a:extLst>
          </p:cNvPr>
          <p:cNvSpPr/>
          <p:nvPr/>
        </p:nvSpPr>
        <p:spPr bwMode="auto">
          <a:xfrm>
            <a:off x="284232" y="2423220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DCA7823-0C40-4C3E-AB04-8F73D1BDA28C}"/>
              </a:ext>
            </a:extLst>
          </p:cNvPr>
          <p:cNvSpPr/>
          <p:nvPr/>
        </p:nvSpPr>
        <p:spPr bwMode="auto">
          <a:xfrm>
            <a:off x="284232" y="3640453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4954A38-08D6-4401-907A-9825386248AE}"/>
              </a:ext>
            </a:extLst>
          </p:cNvPr>
          <p:cNvSpPr/>
          <p:nvPr/>
        </p:nvSpPr>
        <p:spPr bwMode="auto">
          <a:xfrm>
            <a:off x="317680" y="4890798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802CB9C-4C60-4557-888B-87947AFB0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Modificatori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5186B2D-389D-4D34-B0FB-DFDF62CD4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 err="1"/>
              <a:t>any</a:t>
            </a:r>
            <a:r>
              <a:rPr lang="it-IT" i="1" dirty="0"/>
              <a:t> / </a:t>
            </a:r>
            <a:r>
              <a:rPr lang="it-IT" i="1" dirty="0" err="1"/>
              <a:t>host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60867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E6E46-B250-4CEE-9234-AABACD1E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485555-3978-4715-85E5-8498F2F7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463675"/>
            <a:ext cx="8531946" cy="47847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Modificatore </a:t>
            </a:r>
            <a:r>
              <a:rPr lang="it-IT" b="1" i="1" dirty="0" err="1"/>
              <a:t>any</a:t>
            </a:r>
            <a:endParaRPr lang="it-IT" b="1" i="1" dirty="0"/>
          </a:p>
          <a:p>
            <a:r>
              <a:rPr lang="it-IT" i="1" dirty="0"/>
              <a:t>Nel linguaggio delle ACL </a:t>
            </a:r>
            <a:r>
              <a:rPr lang="it-IT" b="1" i="1" dirty="0" err="1"/>
              <a:t>any</a:t>
            </a:r>
            <a:r>
              <a:rPr lang="it-IT" i="1" dirty="0"/>
              <a:t> sta ad indicare </a:t>
            </a:r>
            <a:r>
              <a:rPr lang="it-IT" b="1" i="1" dirty="0"/>
              <a:t>qualsiasi indirizzo </a:t>
            </a:r>
            <a:r>
              <a:rPr lang="it-IT" i="1" dirty="0"/>
              <a:t>che corrisponde all’ IP/WCM</a:t>
            </a:r>
          </a:p>
          <a:p>
            <a:pPr marL="0" indent="0" algn="ctr">
              <a:buNone/>
            </a:pPr>
            <a:r>
              <a:rPr lang="it-IT" b="1" i="1" dirty="0"/>
              <a:t>          0.0.0.0    255.255.255.255  </a:t>
            </a:r>
            <a:r>
              <a:rPr lang="it-IT" sz="1800" i="1" dirty="0"/>
              <a:t>(tutti, non controllare)</a:t>
            </a:r>
          </a:p>
          <a:p>
            <a:pPr marL="0" indent="0">
              <a:buNone/>
            </a:pPr>
            <a:r>
              <a:rPr lang="it-IT" dirty="0"/>
              <a:t>E’ possibile quindi scrivere l’ACL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0.0.0.0   255.255.255.255</a:t>
            </a:r>
          </a:p>
          <a:p>
            <a:pPr marL="0" indent="0">
              <a:buNone/>
            </a:pPr>
            <a:r>
              <a:rPr lang="it-IT" dirty="0"/>
              <a:t>Nella suo forma più compatta: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</a:t>
            </a:r>
            <a:r>
              <a:rPr lang="it-IT" sz="2800" b="1" i="1" dirty="0" err="1"/>
              <a:t>any</a:t>
            </a:r>
            <a:endParaRPr lang="it-IT" sz="2800" b="1" i="1" dirty="0"/>
          </a:p>
          <a:p>
            <a:pPr marL="0" indent="0">
              <a:buNone/>
            </a:pPr>
            <a:endParaRPr lang="it-IT" dirty="0"/>
          </a:p>
          <a:p>
            <a:endParaRPr lang="it-IT" b="1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6C53E2D-0391-4C91-9AC7-A8238347ED10}"/>
              </a:ext>
            </a:extLst>
          </p:cNvPr>
          <p:cNvSpPr/>
          <p:nvPr/>
        </p:nvSpPr>
        <p:spPr bwMode="auto">
          <a:xfrm>
            <a:off x="1551708" y="3254331"/>
            <a:ext cx="4682837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0ECC632-0EF9-45B2-85BB-F231811201F6}"/>
              </a:ext>
            </a:extLst>
          </p:cNvPr>
          <p:cNvSpPr/>
          <p:nvPr/>
        </p:nvSpPr>
        <p:spPr bwMode="auto">
          <a:xfrm>
            <a:off x="4775200" y="5489675"/>
            <a:ext cx="803564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4BF51A4-0619-4510-9B7A-6F7778B1D5EE}"/>
              </a:ext>
            </a:extLst>
          </p:cNvPr>
          <p:cNvSpPr/>
          <p:nvPr/>
        </p:nvSpPr>
        <p:spPr bwMode="auto">
          <a:xfrm>
            <a:off x="4775199" y="4432184"/>
            <a:ext cx="379614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7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3681C-1BE4-4F4A-A8F1-5C06C6B3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04438B-38B9-40AF-8C57-58616F36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385888"/>
            <a:ext cx="8428037" cy="5014912"/>
          </a:xfrm>
        </p:spPr>
        <p:txBody>
          <a:bodyPr/>
          <a:lstStyle/>
          <a:p>
            <a:r>
              <a:rPr lang="it-IT" dirty="0"/>
              <a:t>Per definire qual è il traffico </a:t>
            </a:r>
            <a:r>
              <a:rPr lang="it-IT" u="sng" dirty="0"/>
              <a:t>consentito</a:t>
            </a:r>
            <a:r>
              <a:rPr lang="it-IT" dirty="0"/>
              <a:t> e quello </a:t>
            </a:r>
            <a:r>
              <a:rPr lang="it-IT" u="sng" dirty="0"/>
              <a:t>negato</a:t>
            </a:r>
            <a:r>
              <a:rPr lang="it-IT" dirty="0"/>
              <a:t>  occorre  configurare il router con  delle: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u="sng" dirty="0"/>
              <a:t>REGOLE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Ogni regola è costituita dalla coppia:</a:t>
            </a:r>
          </a:p>
          <a:p>
            <a:pPr algn="just"/>
            <a:endParaRPr lang="it-IT" dirty="0"/>
          </a:p>
          <a:p>
            <a:pPr marL="0" indent="0" algn="ctr">
              <a:buNone/>
            </a:pPr>
            <a:r>
              <a:rPr lang="it-IT" b="1" dirty="0"/>
              <a:t>PATTERN </a:t>
            </a:r>
            <a:r>
              <a:rPr lang="it-IT" b="1" dirty="0">
                <a:sym typeface="Wingdings" panose="05000000000000000000" pitchFamily="2" charset="2"/>
              </a:rPr>
              <a:t></a:t>
            </a:r>
            <a:r>
              <a:rPr lang="it-IT" b="1" dirty="0"/>
              <a:t> AZIONE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046A430-2D1F-4729-9618-D621A735DAFB}"/>
              </a:ext>
            </a:extLst>
          </p:cNvPr>
          <p:cNvSpPr/>
          <p:nvPr/>
        </p:nvSpPr>
        <p:spPr bwMode="auto">
          <a:xfrm>
            <a:off x="1487054" y="5347421"/>
            <a:ext cx="6317672" cy="77628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9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15E7-9FE7-4F53-863B-EDF06D01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26473"/>
          </a:xfrm>
        </p:spPr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B9FBC6-2925-4896-810A-F1C8348ED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77" y="1136072"/>
            <a:ext cx="8565573" cy="532014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Modificatore </a:t>
            </a:r>
            <a:r>
              <a:rPr lang="it-IT" b="1" i="1" dirty="0" err="1"/>
              <a:t>host</a:t>
            </a:r>
            <a:endParaRPr lang="it-IT" b="1" i="1" dirty="0"/>
          </a:p>
          <a:p>
            <a:r>
              <a:rPr lang="it-IT" sz="2800" i="1" dirty="0"/>
              <a:t>Nel linguaggio delle ACL </a:t>
            </a:r>
            <a:r>
              <a:rPr lang="it-IT" sz="2800" b="1" i="1" dirty="0" err="1"/>
              <a:t>host</a:t>
            </a:r>
            <a:r>
              <a:rPr lang="it-IT" sz="2800" i="1" dirty="0"/>
              <a:t> sta ad indicare un </a:t>
            </a:r>
            <a:r>
              <a:rPr lang="it-IT" sz="2800" b="1" i="1" dirty="0"/>
              <a:t>particolare</a:t>
            </a:r>
            <a:r>
              <a:rPr lang="it-IT" sz="2800" i="1" dirty="0"/>
              <a:t> </a:t>
            </a:r>
            <a:r>
              <a:rPr lang="it-IT" sz="2800" b="1" i="1" dirty="0"/>
              <a:t> indirizzo IP  di un determinato PC; </a:t>
            </a:r>
            <a:r>
              <a:rPr lang="it-IT" sz="2800" i="1" dirty="0"/>
              <a:t>questa condizione implica</a:t>
            </a:r>
            <a:r>
              <a:rPr lang="it-IT" sz="2800" b="1" i="1" dirty="0"/>
              <a:t> esprimere sempre la </a:t>
            </a:r>
            <a:r>
              <a:rPr lang="it-IT" sz="2800" i="1" dirty="0"/>
              <a:t> WCM come </a:t>
            </a:r>
            <a:r>
              <a:rPr lang="it-IT" sz="2800" b="1" i="1" dirty="0"/>
              <a:t>0.0.0.0 </a:t>
            </a:r>
            <a:r>
              <a:rPr lang="it-IT" sz="2800" i="1" dirty="0"/>
              <a:t>per assicurarsi che tutti i bit vengano controllati</a:t>
            </a:r>
          </a:p>
          <a:p>
            <a:pPr marL="0" indent="0" algn="ctr">
              <a:buNone/>
            </a:pPr>
            <a:r>
              <a:rPr lang="it-IT" b="1" i="1" dirty="0"/>
              <a:t>          192.168.2.3    0.0.0.0  </a:t>
            </a:r>
            <a:r>
              <a:rPr lang="it-IT" sz="1800" i="1" dirty="0"/>
              <a:t>(controllare tutti i bit)</a:t>
            </a:r>
          </a:p>
          <a:p>
            <a:pPr marL="0" indent="0">
              <a:buNone/>
            </a:pPr>
            <a:r>
              <a:rPr lang="it-IT" sz="2800" dirty="0"/>
              <a:t>E’ possibile quindi scrivere l’ACL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192.168.2.3 0.0.0.0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800" dirty="0"/>
              <a:t>nella suo forma più compatta: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</a:t>
            </a:r>
            <a:r>
              <a:rPr lang="it-IT" sz="2800" b="1" i="1" dirty="0" err="1"/>
              <a:t>host</a:t>
            </a:r>
            <a:r>
              <a:rPr lang="it-IT" sz="2800" b="1" i="1" dirty="0"/>
              <a:t> 192.168.2.3  </a:t>
            </a:r>
          </a:p>
          <a:p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ACEC127-610B-4159-B235-A45639405805}"/>
              </a:ext>
            </a:extLst>
          </p:cNvPr>
          <p:cNvSpPr/>
          <p:nvPr/>
        </p:nvSpPr>
        <p:spPr bwMode="auto">
          <a:xfrm>
            <a:off x="4511964" y="5836111"/>
            <a:ext cx="2664692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500B7D2-6955-4A52-B0F7-55B9D2086917}"/>
              </a:ext>
            </a:extLst>
          </p:cNvPr>
          <p:cNvSpPr/>
          <p:nvPr/>
        </p:nvSpPr>
        <p:spPr bwMode="auto">
          <a:xfrm>
            <a:off x="2048165" y="3520619"/>
            <a:ext cx="379614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35E5D82-0818-4306-81C7-ACBF5A566B56}"/>
              </a:ext>
            </a:extLst>
          </p:cNvPr>
          <p:cNvSpPr/>
          <p:nvPr/>
        </p:nvSpPr>
        <p:spPr bwMode="auto">
          <a:xfrm>
            <a:off x="4784435" y="4579966"/>
            <a:ext cx="293716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963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0" y="2466604"/>
            <a:ext cx="721797" cy="962395"/>
          </a:xfrm>
          <a:prstGeom prst="ellipse">
            <a:avLst/>
          </a:prstGeom>
          <a:solidFill>
            <a:srgbClr val="76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1" y="2327988"/>
            <a:ext cx="220272" cy="293695"/>
          </a:xfrm>
          <a:prstGeom prst="ellipse">
            <a:avLst/>
          </a:prstGeom>
          <a:solidFill>
            <a:srgbClr val="EE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620480"/>
            <a:ext cx="1682850" cy="22437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materiale da costruzione&#10;&#10;Descrizione generata con affidabilità elevata">
            <a:extLst>
              <a:ext uri="{FF2B5EF4-FFF2-40B4-BE49-F238E27FC236}">
                <a16:creationId xmlns:a16="http://schemas.microsoft.com/office/drawing/2014/main" id="{C66A3796-7439-44EA-8876-DEEC1254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1" r="15060" b="2"/>
          <a:stretch/>
        </p:blipFill>
        <p:spPr>
          <a:xfrm>
            <a:off x="4869084" y="10"/>
            <a:ext cx="4274916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C190F2B-D86E-45C6-94C3-EA6850439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692" y="4525347"/>
            <a:ext cx="5204792" cy="1737360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Costruiamo un’ACL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C9EF943E-FD36-4FBB-AD8A-CD558F90E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105" y="4589942"/>
            <a:ext cx="2408466" cy="1737360"/>
          </a:xfrm>
        </p:spPr>
        <p:txBody>
          <a:bodyPr anchor="ctr">
            <a:normAutofit/>
          </a:bodyPr>
          <a:lstStyle/>
          <a:p>
            <a:pPr algn="l"/>
            <a:r>
              <a:rPr lang="it-IT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861107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02227"/>
          </a:xfrm>
        </p:spPr>
        <p:txBody>
          <a:bodyPr/>
          <a:lstStyle/>
          <a:p>
            <a:r>
              <a:rPr lang="it-IT" sz="4000" dirty="0"/>
              <a:t>ACL Standard - </a:t>
            </a:r>
            <a:r>
              <a:rPr lang="it-IT" sz="3200" dirty="0"/>
              <a:t>Esempio #1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27" y="1216748"/>
            <a:ext cx="8799946" cy="5308743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192.168.2.3   0.0.0.0</a:t>
            </a:r>
          </a:p>
          <a:p>
            <a:pPr marL="0" indent="0">
              <a:buNone/>
            </a:pPr>
            <a:r>
              <a:rPr lang="it-IT" sz="2800" b="1" i="1" dirty="0"/>
              <a:t>Verifica della regola:</a:t>
            </a:r>
          </a:p>
          <a:p>
            <a:pPr marL="0" indent="0">
              <a:buNone/>
            </a:pPr>
            <a:r>
              <a:rPr lang="it-IT" sz="2800" b="1" i="1" dirty="0"/>
              <a:t>  PATTERN = IP  e  Wild card </a:t>
            </a:r>
            <a:r>
              <a:rPr lang="it-IT" sz="2800" b="1" i="1" dirty="0" err="1"/>
              <a:t>Mask</a:t>
            </a:r>
            <a:endParaRPr lang="it-IT" sz="2800" b="1" i="1" dirty="0"/>
          </a:p>
          <a:p>
            <a:pPr marL="0" indent="0">
              <a:buNone/>
            </a:pPr>
            <a:r>
              <a:rPr lang="it-IT" sz="2800" b="1" i="1" dirty="0"/>
              <a:t>  PATTERN =  192.168.2.3   0.0.0.0</a:t>
            </a:r>
          </a:p>
          <a:p>
            <a:pPr marL="0" indent="0">
              <a:buNone/>
            </a:pPr>
            <a:r>
              <a:rPr lang="it-IT" sz="2800" b="1" i="1" dirty="0"/>
              <a:t>  </a:t>
            </a:r>
          </a:p>
          <a:p>
            <a:pPr marL="0" indent="0">
              <a:buNone/>
            </a:pPr>
            <a:r>
              <a:rPr lang="it-IT" sz="2800" b="1" i="1" dirty="0"/>
              <a:t> IP del pacchetto in arrivo, in  esame:  </a:t>
            </a:r>
          </a:p>
          <a:p>
            <a:pPr marL="0" indent="0">
              <a:buNone/>
            </a:pPr>
            <a:r>
              <a:rPr lang="it-IT" sz="2800" b="1" i="1" dirty="0"/>
              <a:t> Algoritmo: </a:t>
            </a:r>
            <a:r>
              <a:rPr lang="it-IT" sz="2800" i="1" dirty="0"/>
              <a:t>la WCM  (0.0.0.0) dice che </a:t>
            </a:r>
            <a:r>
              <a:rPr lang="it-IT" sz="2800" b="1" i="1" dirty="0"/>
              <a:t>se tutti gli ottetti dell’IP del pacchetto in arrivo corrispondono a quelli della regola</a:t>
            </a:r>
            <a:r>
              <a:rPr lang="it-IT" sz="2800" i="1" dirty="0"/>
              <a:t>, allora la </a:t>
            </a:r>
            <a:r>
              <a:rPr lang="it-IT" sz="2800" b="1" i="1" dirty="0"/>
              <a:t>regola è soddisfatta </a:t>
            </a:r>
            <a:r>
              <a:rPr lang="it-IT" sz="2800" i="1" dirty="0"/>
              <a:t>e si passa all’applicazione dell’azione (DENY); in questo caso la </a:t>
            </a:r>
            <a:r>
              <a:rPr lang="it-IT" sz="2800" b="1" i="1" dirty="0"/>
              <a:t>regola NON è soddisfatta </a:t>
            </a:r>
            <a:r>
              <a:rPr lang="it-IT" sz="2800" i="1" dirty="0"/>
              <a:t>e il pacchetto </a:t>
            </a:r>
            <a:r>
              <a:rPr lang="it-IT" sz="2800" b="1" i="1" dirty="0"/>
              <a:t>non è rifiutato.</a:t>
            </a:r>
          </a:p>
          <a:p>
            <a:pPr marL="0" indent="0">
              <a:buNone/>
            </a:pPr>
            <a:r>
              <a:rPr lang="it-IT" sz="2800" b="1" i="1" dirty="0"/>
              <a:t>  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3B5CFB8-5B34-4328-935F-9F7E2102EB05}"/>
              </a:ext>
            </a:extLst>
          </p:cNvPr>
          <p:cNvSpPr/>
          <p:nvPr/>
        </p:nvSpPr>
        <p:spPr bwMode="auto">
          <a:xfrm>
            <a:off x="6058336" y="3533921"/>
            <a:ext cx="1984951" cy="5602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DCFCF5-F896-4E68-8F01-7933A594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03" y="1744666"/>
            <a:ext cx="2568241" cy="1684334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570E6FE7-D670-40FD-B22A-BE8172206336}"/>
              </a:ext>
            </a:extLst>
          </p:cNvPr>
          <p:cNvSpPr/>
          <p:nvPr/>
        </p:nvSpPr>
        <p:spPr bwMode="auto">
          <a:xfrm rot="10800000">
            <a:off x="5637650" y="3508664"/>
            <a:ext cx="341746" cy="2586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2D9EDD-80E1-43DA-AD95-66E8AFB69631}"/>
              </a:ext>
            </a:extLst>
          </p:cNvPr>
          <p:cNvSpPr/>
          <p:nvPr/>
        </p:nvSpPr>
        <p:spPr bwMode="auto">
          <a:xfrm>
            <a:off x="1597891" y="1238250"/>
            <a:ext cx="6142183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2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02227"/>
          </a:xfrm>
        </p:spPr>
        <p:txBody>
          <a:bodyPr/>
          <a:lstStyle/>
          <a:p>
            <a:r>
              <a:rPr lang="it-IT" sz="4000" dirty="0"/>
              <a:t>ACL Standard - </a:t>
            </a:r>
            <a:r>
              <a:rPr lang="it-IT" sz="3200" dirty="0"/>
              <a:t>Esempio #2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27" y="1216748"/>
            <a:ext cx="8799946" cy="5308743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192.168.2.3   0.0.0.0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192.168.2.5   0.0.0.0</a:t>
            </a:r>
          </a:p>
          <a:p>
            <a:pPr marL="0" indent="0">
              <a:buNone/>
            </a:pPr>
            <a:r>
              <a:rPr lang="it-IT" sz="2800" b="1" i="1" dirty="0"/>
              <a:t>  IP del pacchetto in arrivo, in  esame:  </a:t>
            </a:r>
          </a:p>
          <a:p>
            <a:pPr marL="0" indent="0">
              <a:buNone/>
            </a:pPr>
            <a:endParaRPr lang="it-IT" sz="2400" b="1" i="1" dirty="0"/>
          </a:p>
          <a:p>
            <a:pPr marL="0" indent="0">
              <a:buNone/>
            </a:pPr>
            <a:r>
              <a:rPr lang="it-IT" sz="2400" b="1" i="1" dirty="0"/>
              <a:t>Esito verifica della 1° regola:  pattern non corrispondente</a:t>
            </a:r>
          </a:p>
          <a:p>
            <a:pPr marL="0" indent="0">
              <a:buNone/>
            </a:pPr>
            <a:r>
              <a:rPr lang="it-IT" sz="2400" b="1" i="1" dirty="0"/>
              <a:t>Esito verifica della 2° regola:  pattern corrispondente</a:t>
            </a:r>
          </a:p>
          <a:p>
            <a:pPr marL="0" indent="0">
              <a:buNone/>
            </a:pPr>
            <a:r>
              <a:rPr lang="it-IT" sz="2800" b="1" i="1" dirty="0"/>
              <a:t>  </a:t>
            </a:r>
          </a:p>
          <a:p>
            <a:pPr marL="0" indent="0">
              <a:buNone/>
            </a:pPr>
            <a:r>
              <a:rPr lang="it-IT" sz="2000" b="1" i="1" dirty="0"/>
              <a:t>Algoritmo: </a:t>
            </a:r>
            <a:r>
              <a:rPr lang="it-IT" sz="2000" i="1" dirty="0"/>
              <a:t>la WCM  (0.0.0.0) impone il controllo di </a:t>
            </a:r>
            <a:r>
              <a:rPr lang="it-IT" sz="2000" b="1" i="1" dirty="0"/>
              <a:t>tutti gli ottetti dell’IP del pacchetto in arrivo: nella prima regola l’ultimo ottetto non corrisponde, quindi si passa all’esame della regola successiva. Nella seconda regola corrispondono tutti gli ottetti, quindi la regola</a:t>
            </a:r>
            <a:r>
              <a:rPr lang="it-IT" sz="2000" i="1" dirty="0"/>
              <a:t> </a:t>
            </a:r>
            <a:r>
              <a:rPr lang="it-IT" sz="2000" b="1" i="1" dirty="0"/>
              <a:t>è soddisfatta </a:t>
            </a:r>
            <a:r>
              <a:rPr lang="it-IT" sz="2000" i="1" dirty="0"/>
              <a:t>e si passa all’applicazione dell’azione, in questo caso PERMIT quindi il pacchetto </a:t>
            </a:r>
            <a:r>
              <a:rPr lang="it-IT" sz="2000" b="1" i="1" dirty="0"/>
              <a:t>è accettato ed inoltrato.</a:t>
            </a:r>
          </a:p>
          <a:p>
            <a:pPr marL="0" indent="0">
              <a:buNone/>
            </a:pPr>
            <a:r>
              <a:rPr lang="it-IT" sz="2000" b="1" i="1" dirty="0"/>
              <a:t>  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3B5CFB8-5B34-4328-935F-9F7E2102EB05}"/>
              </a:ext>
            </a:extLst>
          </p:cNvPr>
          <p:cNvSpPr/>
          <p:nvPr/>
        </p:nvSpPr>
        <p:spPr bwMode="auto">
          <a:xfrm>
            <a:off x="6584229" y="2311476"/>
            <a:ext cx="1984951" cy="5602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DCFCF5-F896-4E68-8F01-7933A594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74" y="609600"/>
            <a:ext cx="1200727" cy="787475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570E6FE7-D670-40FD-B22A-BE8172206336}"/>
              </a:ext>
            </a:extLst>
          </p:cNvPr>
          <p:cNvSpPr/>
          <p:nvPr/>
        </p:nvSpPr>
        <p:spPr bwMode="auto">
          <a:xfrm rot="10800000">
            <a:off x="6102926" y="2416815"/>
            <a:ext cx="341746" cy="2586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2D9EDD-80E1-43DA-AD95-66E8AFB69631}"/>
              </a:ext>
            </a:extLst>
          </p:cNvPr>
          <p:cNvSpPr/>
          <p:nvPr/>
        </p:nvSpPr>
        <p:spPr bwMode="auto">
          <a:xfrm>
            <a:off x="1588655" y="1238250"/>
            <a:ext cx="6373090" cy="105327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circolare a sinistra 5">
            <a:extLst>
              <a:ext uri="{FF2B5EF4-FFF2-40B4-BE49-F238E27FC236}">
                <a16:creationId xmlns:a16="http://schemas.microsoft.com/office/drawing/2014/main" id="{3805B52D-1CEA-4722-ADF9-CB9EC8726CBF}"/>
              </a:ext>
            </a:extLst>
          </p:cNvPr>
          <p:cNvSpPr/>
          <p:nvPr/>
        </p:nvSpPr>
        <p:spPr bwMode="auto">
          <a:xfrm>
            <a:off x="7987722" y="1323617"/>
            <a:ext cx="267855" cy="362003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ccia circolare a sinistra 9">
            <a:extLst>
              <a:ext uri="{FF2B5EF4-FFF2-40B4-BE49-F238E27FC236}">
                <a16:creationId xmlns:a16="http://schemas.microsoft.com/office/drawing/2014/main" id="{B3D4D25C-5F38-410C-B5C0-FC0FCDB3058F}"/>
              </a:ext>
            </a:extLst>
          </p:cNvPr>
          <p:cNvSpPr/>
          <p:nvPr/>
        </p:nvSpPr>
        <p:spPr bwMode="auto">
          <a:xfrm>
            <a:off x="8050066" y="1790541"/>
            <a:ext cx="267855" cy="41193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D3F5462-2680-49F3-80E5-95601F2F531A}"/>
              </a:ext>
            </a:extLst>
          </p:cNvPr>
          <p:cNvSpPr/>
          <p:nvPr/>
        </p:nvSpPr>
        <p:spPr bwMode="auto">
          <a:xfrm>
            <a:off x="3953163" y="3667518"/>
            <a:ext cx="3343563" cy="550699"/>
          </a:xfrm>
          <a:prstGeom prst="roundRect">
            <a:avLst/>
          </a:prstGeom>
          <a:solidFill>
            <a:srgbClr val="CCD64A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C876C31-ACF5-4395-884B-4C62D96E6878}"/>
              </a:ext>
            </a:extLst>
          </p:cNvPr>
          <p:cNvSpPr/>
          <p:nvPr/>
        </p:nvSpPr>
        <p:spPr bwMode="auto">
          <a:xfrm>
            <a:off x="230909" y="3150282"/>
            <a:ext cx="7462983" cy="125614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2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986D9-8F55-4032-841B-A456E59B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C44876-87AC-4537-A888-944EACAB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477818"/>
            <a:ext cx="8541327" cy="4876945"/>
          </a:xfrm>
        </p:spPr>
        <p:txBody>
          <a:bodyPr/>
          <a:lstStyle/>
          <a:p>
            <a:r>
              <a:rPr lang="it-IT" sz="3000" dirty="0"/>
              <a:t>Dall’esempio precedente si coglie la necessità di definire in modo esplicito un </a:t>
            </a:r>
            <a:r>
              <a:rPr lang="it-IT" sz="3000" b="1" dirty="0"/>
              <a:t>comportamento alternativo </a:t>
            </a:r>
            <a:r>
              <a:rPr lang="it-IT" sz="3000" dirty="0"/>
              <a:t>del router nel caso tutte la/e regola/e  precedente/i non sia/no soddisfatta/e.</a:t>
            </a:r>
          </a:p>
          <a:p>
            <a:r>
              <a:rPr lang="it-IT" b="1" dirty="0"/>
              <a:t>Default Policy </a:t>
            </a:r>
            <a:r>
              <a:rPr lang="it-IT" dirty="0"/>
              <a:t>(regola di default)</a:t>
            </a:r>
          </a:p>
          <a:p>
            <a:pPr marL="0" indent="0" algn="ctr">
              <a:buNone/>
            </a:pPr>
            <a:r>
              <a:rPr lang="it-IT" sz="2800" i="1" dirty="0"/>
              <a:t>Specifica come deve comportarsi il router quando   nessuna regola dell’ACL definita viene soddisfatta.  </a:t>
            </a:r>
          </a:p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</a:t>
            </a:r>
            <a:r>
              <a:rPr lang="it-IT" b="1" i="1" dirty="0"/>
              <a:t>access-list  1  </a:t>
            </a:r>
            <a:r>
              <a:rPr lang="it-IT" b="1" i="1" dirty="0" err="1"/>
              <a:t>deny</a:t>
            </a:r>
            <a:r>
              <a:rPr lang="it-IT" b="1" i="1" dirty="0"/>
              <a:t>   </a:t>
            </a:r>
            <a:r>
              <a:rPr lang="it-IT" b="1" i="1" dirty="0" err="1"/>
              <a:t>any</a:t>
            </a:r>
            <a:r>
              <a:rPr lang="it-IT" b="1" i="1" dirty="0"/>
              <a:t>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E06C04-97C3-4BD5-B8D3-BE7088291424}"/>
              </a:ext>
            </a:extLst>
          </p:cNvPr>
          <p:cNvSpPr/>
          <p:nvPr/>
        </p:nvSpPr>
        <p:spPr bwMode="auto">
          <a:xfrm>
            <a:off x="277091" y="3429000"/>
            <a:ext cx="8331200" cy="156787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2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986D9-8F55-4032-841B-A456E59B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Wild Card </a:t>
            </a:r>
            <a:r>
              <a:rPr lang="it-IT" dirty="0" err="1"/>
              <a:t>Mask</a:t>
            </a:r>
            <a:r>
              <a:rPr lang="it-IT" dirty="0"/>
              <a:t> - </a:t>
            </a:r>
            <a:r>
              <a:rPr lang="it-IT" sz="3600" dirty="0"/>
              <a:t>Esempio #1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C44876-87AC-4537-A888-944EACAB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1477818"/>
            <a:ext cx="8555615" cy="4876945"/>
          </a:xfrm>
        </p:spPr>
        <p:txBody>
          <a:bodyPr/>
          <a:lstStyle/>
          <a:p>
            <a:r>
              <a:rPr lang="it-IT" dirty="0"/>
              <a:t> La </a:t>
            </a:r>
            <a:r>
              <a:rPr lang="it-IT" b="1" dirty="0"/>
              <a:t>Default Policy </a:t>
            </a:r>
            <a:r>
              <a:rPr lang="it-IT" dirty="0"/>
              <a:t> </a:t>
            </a:r>
            <a:r>
              <a:rPr lang="it-IT" sz="2000" dirty="0"/>
              <a:t>(esplicita)</a:t>
            </a:r>
          </a:p>
          <a:p>
            <a:pPr lvl="1"/>
            <a:r>
              <a:rPr lang="it-IT" dirty="0"/>
              <a:t>Viene inserita come ultima regola dell’ACL</a:t>
            </a:r>
          </a:p>
          <a:p>
            <a:pPr lvl="1"/>
            <a:r>
              <a:rPr lang="it-IT" dirty="0"/>
              <a:t>Deve prendere in considerazione tutti i  pacchetti non gestiti dalle regole precedenti</a:t>
            </a:r>
          </a:p>
          <a:p>
            <a:pPr lvl="1"/>
            <a:r>
              <a:rPr lang="it-IT" dirty="0"/>
              <a:t>Si associa alle azioni </a:t>
            </a:r>
            <a:r>
              <a:rPr lang="it-IT" b="1" i="1" dirty="0" err="1"/>
              <a:t>permit</a:t>
            </a:r>
            <a:r>
              <a:rPr lang="it-IT" dirty="0"/>
              <a:t> (permetti l’inoltro) oppure </a:t>
            </a:r>
            <a:r>
              <a:rPr lang="it-IT" b="1" i="1" dirty="0" err="1"/>
              <a:t>deny</a:t>
            </a:r>
            <a:r>
              <a:rPr lang="it-IT" dirty="0"/>
              <a:t> (impedisci l’inoltro)</a:t>
            </a:r>
          </a:p>
          <a:p>
            <a:pPr marL="57150" indent="0">
              <a:buNone/>
            </a:pPr>
            <a:r>
              <a:rPr lang="it-IT" u="sng" dirty="0"/>
              <a:t>Esempi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0.0.0.0   255.255.255.255  </a:t>
            </a:r>
          </a:p>
          <a:p>
            <a:pPr marL="0" indent="0">
              <a:buNone/>
            </a:pPr>
            <a:r>
              <a:rPr lang="it-IT" sz="2400" dirty="0"/>
              <a:t>equivalente a 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</a:t>
            </a:r>
            <a:r>
              <a:rPr lang="it-IT" sz="2800" b="1" i="1" dirty="0" err="1"/>
              <a:t>any</a:t>
            </a:r>
            <a:r>
              <a:rPr lang="it-IT" sz="2800" b="1" i="1" dirty="0"/>
              <a:t>      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A8FEF7F-9EDA-4F56-8942-E5335D9633FB}"/>
              </a:ext>
            </a:extLst>
          </p:cNvPr>
          <p:cNvSpPr/>
          <p:nvPr/>
        </p:nvSpPr>
        <p:spPr bwMode="auto">
          <a:xfrm>
            <a:off x="4738254" y="4959927"/>
            <a:ext cx="3955905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F90865D-2B66-42A2-8912-8D647316BA3B}"/>
              </a:ext>
            </a:extLst>
          </p:cNvPr>
          <p:cNvSpPr/>
          <p:nvPr/>
        </p:nvSpPr>
        <p:spPr bwMode="auto">
          <a:xfrm>
            <a:off x="4687453" y="5920509"/>
            <a:ext cx="1108363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A59404E3-F4BE-49F3-B2B4-98CD0E82325F}"/>
              </a:ext>
            </a:extLst>
          </p:cNvPr>
          <p:cNvSpPr/>
          <p:nvPr/>
        </p:nvSpPr>
        <p:spPr bwMode="auto">
          <a:xfrm>
            <a:off x="4825999" y="5518728"/>
            <a:ext cx="646545" cy="4987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dirty="0"/>
              <a:t>Applicare  l’ ACL all’interfaccia/e «</a:t>
            </a:r>
            <a:r>
              <a:rPr lang="it-IT" i="1" dirty="0"/>
              <a:t>giusta/e</a:t>
            </a:r>
            <a:r>
              <a:rPr lang="it-IT" dirty="0"/>
              <a:t>»</a:t>
            </a:r>
          </a:p>
          <a:p>
            <a:pPr marL="0" indent="0" algn="ctr">
              <a:buNone/>
            </a:pPr>
            <a:r>
              <a:rPr lang="it-IT" b="1" dirty="0"/>
              <a:t>REGOLA GENERALE</a:t>
            </a:r>
          </a:p>
          <a:p>
            <a:r>
              <a:rPr lang="it-IT" dirty="0"/>
              <a:t>Le ACL standard devono essere applicate al router (ed alla sua interfaccia) più vicino/a alla rete di destinazione dei pacchetti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34B0DA-8481-4205-8508-2695540EC92D}"/>
              </a:ext>
            </a:extLst>
          </p:cNvPr>
          <p:cNvSpPr/>
          <p:nvPr/>
        </p:nvSpPr>
        <p:spPr bwMode="auto">
          <a:xfrm>
            <a:off x="357981" y="1791280"/>
            <a:ext cx="8215690" cy="215170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60" y="3919208"/>
            <a:ext cx="4012479" cy="2720019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3953165" y="5348279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8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352452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16" y="1132846"/>
            <a:ext cx="8499186" cy="5115554"/>
          </a:xfrm>
        </p:spPr>
        <p:txBody>
          <a:bodyPr/>
          <a:lstStyle/>
          <a:p>
            <a:r>
              <a:rPr lang="it-IT" sz="3000" dirty="0"/>
              <a:t>Infine, una volta </a:t>
            </a:r>
            <a:r>
              <a:rPr lang="it-IT" sz="3000" b="1" dirty="0"/>
              <a:t>individuata l’interfaccia del router </a:t>
            </a:r>
            <a:r>
              <a:rPr lang="it-IT" sz="3000" dirty="0"/>
              <a:t>a cui applicare l’ACL, occorre stabilire se il controllo deve essere fatto al traffico in ingresso (</a:t>
            </a:r>
            <a:r>
              <a:rPr lang="it-IT" sz="3000" b="1" dirty="0"/>
              <a:t>IN</a:t>
            </a:r>
            <a:r>
              <a:rPr lang="it-IT" sz="3000" dirty="0"/>
              <a:t>) oppure in uscita (</a:t>
            </a:r>
            <a:r>
              <a:rPr lang="it-IT" sz="3000" b="1" dirty="0"/>
              <a:t>OUT</a:t>
            </a:r>
            <a:r>
              <a:rPr lang="it-IT" sz="3000" dirty="0"/>
              <a:t>) rispetto all’interfaccia scelta.</a:t>
            </a:r>
          </a:p>
          <a:p>
            <a:r>
              <a:rPr lang="it-IT" sz="3000" b="1" dirty="0"/>
              <a:t>Traffico in ingresso (IN): </a:t>
            </a:r>
            <a:r>
              <a:rPr lang="it-IT" sz="3000" dirty="0"/>
              <a:t>dal punto di vista dell’interfaccia è quello che </a:t>
            </a:r>
            <a:r>
              <a:rPr lang="it-IT" sz="3000" b="1" dirty="0"/>
              <a:t>entra</a:t>
            </a:r>
            <a:r>
              <a:rPr lang="it-IT" sz="3000" dirty="0"/>
              <a:t> nel router.</a:t>
            </a:r>
          </a:p>
          <a:p>
            <a:endParaRPr lang="it-IT" sz="3000" b="1" dirty="0"/>
          </a:p>
          <a:p>
            <a:r>
              <a:rPr lang="it-IT" sz="3000" b="1" dirty="0"/>
              <a:t>Traffico in uscita (OUT): </a:t>
            </a:r>
            <a:r>
              <a:rPr lang="it-IT" sz="3000" dirty="0"/>
              <a:t>dal punto di vista dell’interfaccia è quello che </a:t>
            </a:r>
            <a:r>
              <a:rPr lang="it-IT" sz="3000" b="1" dirty="0"/>
              <a:t>esce</a:t>
            </a:r>
            <a:r>
              <a:rPr lang="it-IT" sz="3000" dirty="0"/>
              <a:t> dal router.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E74A18-853C-43E1-9A6B-A5B1C990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80" y="2725579"/>
            <a:ext cx="1471689" cy="14068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39852E-B134-46A2-A3AE-C484FE23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95" y="4236309"/>
            <a:ext cx="1471689" cy="1406841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B5B28FA-8E77-44C3-B958-03B95F879789}"/>
              </a:ext>
            </a:extLst>
          </p:cNvPr>
          <p:cNvSpPr/>
          <p:nvPr/>
        </p:nvSpPr>
        <p:spPr bwMode="auto">
          <a:xfrm>
            <a:off x="7183171" y="3056094"/>
            <a:ext cx="332509" cy="6234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F4166C4-0DC1-40AA-8E13-3F47FE99804A}"/>
              </a:ext>
            </a:extLst>
          </p:cNvPr>
          <p:cNvSpPr/>
          <p:nvPr/>
        </p:nvSpPr>
        <p:spPr bwMode="auto">
          <a:xfrm rot="10800000">
            <a:off x="7141386" y="4628001"/>
            <a:ext cx="332509" cy="6234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F7DACD-92DA-411A-AD1F-5EB67FF8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3" y="3850776"/>
            <a:ext cx="9620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2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2C00F4-4061-4EE1-B31F-52049816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95" y="1134406"/>
            <a:ext cx="8672002" cy="5131089"/>
          </a:xfrm>
        </p:spPr>
        <p:txBody>
          <a:bodyPr/>
          <a:lstStyle/>
          <a:p>
            <a:r>
              <a:rPr lang="it-IT" b="1" dirty="0"/>
              <a:t>REGOLA</a:t>
            </a:r>
            <a:r>
              <a:rPr lang="it-IT" dirty="0"/>
              <a:t>: </a:t>
            </a:r>
            <a:r>
              <a:rPr lang="it-IT" sz="3000" dirty="0"/>
              <a:t>per capire la </a:t>
            </a:r>
            <a:r>
              <a:rPr lang="it-IT" sz="3000" b="1" dirty="0"/>
              <a:t>direzione</a:t>
            </a:r>
            <a:r>
              <a:rPr lang="it-IT" sz="3000" dirty="0"/>
              <a:t> (</a:t>
            </a:r>
            <a:r>
              <a:rPr lang="it-IT" sz="3000" b="1" i="1" dirty="0"/>
              <a:t>in</a:t>
            </a:r>
            <a:r>
              <a:rPr lang="it-IT" sz="3000" dirty="0"/>
              <a:t> o </a:t>
            </a:r>
            <a:r>
              <a:rPr lang="it-IT" sz="3000" b="1" i="1" dirty="0"/>
              <a:t>out</a:t>
            </a:r>
            <a:r>
              <a:rPr lang="it-IT" sz="3000" dirty="0"/>
              <a:t>) del traffico di pacchetti considerato, occorre distinguere il traffico in </a:t>
            </a:r>
            <a:r>
              <a:rPr lang="it-IT" sz="3000" b="1" dirty="0"/>
              <a:t>ingresso</a:t>
            </a:r>
            <a:r>
              <a:rPr lang="it-IT" sz="3000" dirty="0"/>
              <a:t> da quello in </a:t>
            </a:r>
            <a:r>
              <a:rPr lang="it-IT" sz="3000" b="1" dirty="0"/>
              <a:t>uscita</a:t>
            </a:r>
            <a:r>
              <a:rPr lang="it-IT" sz="3000" dirty="0"/>
              <a:t> rispetto all’interfaccia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9F7339-53D4-4AE0-AE3D-7B7EFFD0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49907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F5ACD2C9-983B-46D6-A601-24A78CC0258C}"/>
              </a:ext>
            </a:extLst>
          </p:cNvPr>
          <p:cNvSpPr/>
          <p:nvPr/>
        </p:nvSpPr>
        <p:spPr bwMode="auto">
          <a:xfrm>
            <a:off x="1025509" y="3342027"/>
            <a:ext cx="1589809" cy="8728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a sinistra 5">
            <a:extLst>
              <a:ext uri="{FF2B5EF4-FFF2-40B4-BE49-F238E27FC236}">
                <a16:creationId xmlns:a16="http://schemas.microsoft.com/office/drawing/2014/main" id="{A7B76003-2197-44A7-BC7B-CE5B1EB35821}"/>
              </a:ext>
            </a:extLst>
          </p:cNvPr>
          <p:cNvSpPr/>
          <p:nvPr/>
        </p:nvSpPr>
        <p:spPr bwMode="auto">
          <a:xfrm>
            <a:off x="864177" y="4761489"/>
            <a:ext cx="1589809" cy="87283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F8655-8FE7-48D6-9B64-7A5487DEC8DF}"/>
              </a:ext>
            </a:extLst>
          </p:cNvPr>
          <p:cNvSpPr txBox="1"/>
          <p:nvPr/>
        </p:nvSpPr>
        <p:spPr>
          <a:xfrm>
            <a:off x="1102550" y="3555779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Traffico </a:t>
            </a:r>
            <a:r>
              <a:rPr lang="it-IT" sz="2000" b="1" i="1" dirty="0"/>
              <a:t>in</a:t>
            </a:r>
            <a:endParaRPr lang="it-IT" sz="1600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EB763D-BC1C-4BBC-8CA2-AD05A1243CBD}"/>
              </a:ext>
            </a:extLst>
          </p:cNvPr>
          <p:cNvSpPr txBox="1"/>
          <p:nvPr/>
        </p:nvSpPr>
        <p:spPr>
          <a:xfrm>
            <a:off x="1143715" y="497657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Traffico </a:t>
            </a:r>
            <a:r>
              <a:rPr lang="it-IT" sz="2000" b="1" i="1" dirty="0"/>
              <a:t>out</a:t>
            </a:r>
            <a:endParaRPr lang="it-IT" sz="1600" b="1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A8E8CE-5434-446A-BCDE-486CF904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82" y="3591137"/>
            <a:ext cx="1471689" cy="140684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C5054236-1847-46D0-B95A-BE35AACB18E3}"/>
              </a:ext>
            </a:extLst>
          </p:cNvPr>
          <p:cNvSpPr/>
          <p:nvPr/>
        </p:nvSpPr>
        <p:spPr bwMode="auto">
          <a:xfrm>
            <a:off x="3269673" y="2613178"/>
            <a:ext cx="3362036" cy="1609791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9A67954-1A7F-4120-A432-1047754F0FFA}"/>
              </a:ext>
            </a:extLst>
          </p:cNvPr>
          <p:cNvSpPr/>
          <p:nvPr/>
        </p:nvSpPr>
        <p:spPr bwMode="auto">
          <a:xfrm>
            <a:off x="3269673" y="4601796"/>
            <a:ext cx="3362036" cy="1609791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Freccia a sinistra 17">
            <a:extLst>
              <a:ext uri="{FF2B5EF4-FFF2-40B4-BE49-F238E27FC236}">
                <a16:creationId xmlns:a16="http://schemas.microsoft.com/office/drawing/2014/main" id="{80718A22-6D6D-464A-852A-F71867F58557}"/>
              </a:ext>
            </a:extLst>
          </p:cNvPr>
          <p:cNvSpPr/>
          <p:nvPr/>
        </p:nvSpPr>
        <p:spPr bwMode="auto">
          <a:xfrm rot="20668178">
            <a:off x="3683773" y="3348935"/>
            <a:ext cx="840509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ccia a sinistra 18">
            <a:extLst>
              <a:ext uri="{FF2B5EF4-FFF2-40B4-BE49-F238E27FC236}">
                <a16:creationId xmlns:a16="http://schemas.microsoft.com/office/drawing/2014/main" id="{28AFD9D5-8148-416E-B9C3-A24AB508B19A}"/>
              </a:ext>
            </a:extLst>
          </p:cNvPr>
          <p:cNvSpPr/>
          <p:nvPr/>
        </p:nvSpPr>
        <p:spPr bwMode="auto">
          <a:xfrm rot="9896172">
            <a:off x="5242680" y="2845890"/>
            <a:ext cx="840509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ccia a sinistra 19">
            <a:extLst>
              <a:ext uri="{FF2B5EF4-FFF2-40B4-BE49-F238E27FC236}">
                <a16:creationId xmlns:a16="http://schemas.microsoft.com/office/drawing/2014/main" id="{D8EBCB10-8BD4-4046-BCCD-FDB430D88209}"/>
              </a:ext>
            </a:extLst>
          </p:cNvPr>
          <p:cNvSpPr/>
          <p:nvPr/>
        </p:nvSpPr>
        <p:spPr bwMode="auto">
          <a:xfrm rot="14909542">
            <a:off x="4743099" y="3584994"/>
            <a:ext cx="662087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ccia a sinistra 20">
            <a:extLst>
              <a:ext uri="{FF2B5EF4-FFF2-40B4-BE49-F238E27FC236}">
                <a16:creationId xmlns:a16="http://schemas.microsoft.com/office/drawing/2014/main" id="{38DFC9AF-9D2F-40A7-9AC4-EB20D6790234}"/>
              </a:ext>
            </a:extLst>
          </p:cNvPr>
          <p:cNvSpPr/>
          <p:nvPr/>
        </p:nvSpPr>
        <p:spPr bwMode="auto">
          <a:xfrm rot="3957957">
            <a:off x="4422006" y="2712042"/>
            <a:ext cx="662087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E421BD4-9691-4072-91B5-3D399C17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36" y="4286847"/>
            <a:ext cx="949643" cy="1450457"/>
          </a:xfrm>
          <a:prstGeom prst="rect">
            <a:avLst/>
          </a:prstGeom>
        </p:spPr>
      </p:pic>
      <p:sp>
        <p:nvSpPr>
          <p:cNvPr id="23" name="Bolla: nuvola 22">
            <a:extLst>
              <a:ext uri="{FF2B5EF4-FFF2-40B4-BE49-F238E27FC236}">
                <a16:creationId xmlns:a16="http://schemas.microsoft.com/office/drawing/2014/main" id="{2D046F78-04B2-4BC5-B8C9-0E211F3D6522}"/>
              </a:ext>
            </a:extLst>
          </p:cNvPr>
          <p:cNvSpPr/>
          <p:nvPr/>
        </p:nvSpPr>
        <p:spPr bwMode="auto">
          <a:xfrm>
            <a:off x="5726894" y="2613178"/>
            <a:ext cx="3090512" cy="3598409"/>
          </a:xfrm>
          <a:prstGeom prst="cloudCallout">
            <a:avLst>
              <a:gd name="adj1" fmla="val -63379"/>
              <a:gd name="adj2" fmla="val 470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adley Hand ITC" panose="03070402050302030203" pitchFamily="66" charset="0"/>
                <a:cs typeface="Calibri" panose="020F0502020204030204" pitchFamily="34" charset="0"/>
              </a:rPr>
              <a:t>Ci si mette all’interno del Router </a:t>
            </a:r>
            <a:r>
              <a:rPr lang="it-IT" sz="2200" b="1" i="1" dirty="0">
                <a:latin typeface="Bradley Hand ITC" panose="03070402050302030203" pitchFamily="66" charset="0"/>
                <a:cs typeface="Calibri" panose="020F0502020204030204" pitchFamily="34" charset="0"/>
              </a:rPr>
              <a:t>che si vuole configurare </a:t>
            </a:r>
            <a:r>
              <a:rPr kumimoji="0" lang="it-IT" sz="2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adley Hand ITC" panose="03070402050302030203" pitchFamily="66" charset="0"/>
                <a:cs typeface="Calibri" panose="020F0502020204030204" pitchFamily="34" charset="0"/>
              </a:rPr>
              <a:t>e si guarda l’interfaccia.</a:t>
            </a:r>
          </a:p>
        </p:txBody>
      </p:sp>
    </p:spTree>
    <p:extLst>
      <p:ext uri="{BB962C8B-B14F-4D97-AF65-F5344CB8AC3E}">
        <p14:creationId xmlns:p14="http://schemas.microsoft.com/office/powerpoint/2010/main" val="340505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4842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1131130"/>
            <a:ext cx="8428037" cy="5583526"/>
          </a:xfrm>
        </p:spPr>
        <p:txBody>
          <a:bodyPr/>
          <a:lstStyle/>
          <a:p>
            <a:r>
              <a:rPr lang="it-IT" dirty="0"/>
              <a:t>Si crea quindi </a:t>
            </a:r>
            <a:r>
              <a:rPr lang="it-IT" b="1" dirty="0"/>
              <a:t>l’associazione</a:t>
            </a:r>
          </a:p>
          <a:p>
            <a:pPr marL="0" indent="0">
              <a:buNone/>
            </a:pPr>
            <a:r>
              <a:rPr lang="it-IT" b="1" dirty="0"/>
              <a:t> ACL + Interfaccia </a:t>
            </a:r>
            <a:r>
              <a:rPr lang="it-IT" dirty="0"/>
              <a:t>+ </a:t>
            </a:r>
            <a:r>
              <a:rPr lang="it-IT" b="1" dirty="0"/>
              <a:t>direzione del traffico </a:t>
            </a:r>
            <a:r>
              <a:rPr lang="it-IT" dirty="0"/>
              <a:t>da controllare</a:t>
            </a:r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</a:t>
            </a:r>
            <a:r>
              <a:rPr lang="it-IT" sz="3000" i="1" dirty="0"/>
              <a:t>)#</a:t>
            </a:r>
            <a:r>
              <a:rPr lang="it-IT" sz="3000" b="1" i="1" dirty="0" err="1"/>
              <a:t>interface</a:t>
            </a:r>
            <a:r>
              <a:rPr lang="it-IT" sz="3000" i="1" dirty="0"/>
              <a:t> </a:t>
            </a:r>
            <a:r>
              <a:rPr lang="it-IT" sz="3000" i="1" dirty="0" err="1"/>
              <a:t>spec_interfaccia</a:t>
            </a:r>
            <a:endParaRPr lang="it-IT" sz="3000" i="1" dirty="0"/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config-if</a:t>
            </a:r>
            <a:r>
              <a:rPr lang="it-IT" sz="3000" i="1" dirty="0"/>
              <a:t>)# </a:t>
            </a:r>
            <a:r>
              <a:rPr lang="it-IT" sz="3000" b="1" i="1" dirty="0" err="1"/>
              <a:t>ip</a:t>
            </a:r>
            <a:r>
              <a:rPr lang="it-IT" sz="3000" i="1" dirty="0"/>
              <a:t> </a:t>
            </a:r>
            <a:r>
              <a:rPr lang="it-IT" sz="3000" b="1" i="1" dirty="0"/>
              <a:t>access-group   </a:t>
            </a:r>
            <a:r>
              <a:rPr lang="it-IT" sz="3000" i="1" dirty="0"/>
              <a:t>n   dir</a:t>
            </a:r>
            <a:endParaRPr lang="it-IT" sz="3000" dirty="0"/>
          </a:p>
          <a:p>
            <a:pPr marL="0" indent="0">
              <a:buNone/>
            </a:pPr>
            <a:r>
              <a:rPr lang="it-IT" dirty="0"/>
              <a:t>Dove</a:t>
            </a:r>
          </a:p>
          <a:p>
            <a:r>
              <a:rPr lang="it-IT" sz="2400" i="1" dirty="0" err="1"/>
              <a:t>spec_interfaccia</a:t>
            </a:r>
            <a:r>
              <a:rPr lang="it-IT" sz="2400" i="1" dirty="0"/>
              <a:t> : </a:t>
            </a:r>
            <a:r>
              <a:rPr lang="it-IT" sz="2400" dirty="0"/>
              <a:t> indica la denominazione dell’interfaccia oggetto dell’ACL (es Fe0/0)</a:t>
            </a:r>
          </a:p>
          <a:p>
            <a:r>
              <a:rPr lang="it-IT" sz="2400" i="1" dirty="0"/>
              <a:t>n: </a:t>
            </a:r>
            <a:r>
              <a:rPr lang="it-IT" sz="2400" dirty="0"/>
              <a:t> identificatore numerico dell’ACL</a:t>
            </a:r>
          </a:p>
          <a:p>
            <a:r>
              <a:rPr lang="it-IT" sz="2400" i="1" dirty="0"/>
              <a:t>dir: </a:t>
            </a:r>
            <a:r>
              <a:rPr lang="it-IT" sz="2400" dirty="0"/>
              <a:t> esprime la direzione del traffico (</a:t>
            </a:r>
            <a:r>
              <a:rPr lang="it-IT" sz="2400" b="1" i="1" dirty="0"/>
              <a:t>in</a:t>
            </a:r>
            <a:r>
              <a:rPr lang="it-IT" sz="2400" dirty="0"/>
              <a:t> o </a:t>
            </a:r>
            <a:r>
              <a:rPr lang="it-IT" sz="2400" b="1" i="1" dirty="0"/>
              <a:t>out</a:t>
            </a:r>
            <a:r>
              <a:rPr lang="it-IT" sz="2400" dirty="0"/>
              <a:t>)</a:t>
            </a:r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730CC5-B1A0-4F10-8F04-041F1A51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47" y="2337451"/>
            <a:ext cx="2568241" cy="168433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F2EC2F-AD2A-46B8-BDDA-43DEC44B990D}"/>
              </a:ext>
            </a:extLst>
          </p:cNvPr>
          <p:cNvSpPr/>
          <p:nvPr/>
        </p:nvSpPr>
        <p:spPr bwMode="auto">
          <a:xfrm>
            <a:off x="270308" y="2751906"/>
            <a:ext cx="5938739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EF56C-5D07-4553-AC57-73C80C12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503237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3D268A-06CB-4273-BB89-5D8C7470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49966"/>
            <a:ext cx="8428037" cy="4784725"/>
          </a:xfrm>
        </p:spPr>
        <p:txBody>
          <a:bodyPr/>
          <a:lstStyle/>
          <a:p>
            <a:r>
              <a:rPr lang="it-IT" b="1" dirty="0"/>
              <a:t>PATTERN</a:t>
            </a:r>
            <a:r>
              <a:rPr lang="it-IT" dirty="0"/>
              <a:t>: identifica i pacchetti a cui applicare una determinata azione </a:t>
            </a:r>
            <a:r>
              <a:rPr lang="it-IT" sz="2400" dirty="0"/>
              <a:t>(es. pacchetti ricevuti dall’IP 192.168.0.10 ecc.)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AZIONE</a:t>
            </a:r>
            <a:r>
              <a:rPr lang="it-IT" dirty="0"/>
              <a:t>: stabilisce se il pacchetto deve essere </a:t>
            </a:r>
          </a:p>
          <a:p>
            <a:pPr lvl="1"/>
            <a:r>
              <a:rPr lang="it-IT" b="1" dirty="0"/>
              <a:t>accettato, PERMIT</a:t>
            </a:r>
            <a:r>
              <a:rPr lang="it-IT" dirty="0"/>
              <a:t>, quindi inoltrato verso il destinatario</a:t>
            </a:r>
          </a:p>
          <a:p>
            <a:pPr lvl="1"/>
            <a:r>
              <a:rPr lang="it-IT" dirty="0"/>
              <a:t>oppure </a:t>
            </a:r>
            <a:r>
              <a:rPr lang="it-IT" b="1" dirty="0"/>
              <a:t>rifiutato, DENY</a:t>
            </a:r>
            <a:r>
              <a:rPr lang="it-IT" dirty="0"/>
              <a:t>, quindi bloccato e scartato </a:t>
            </a:r>
          </a:p>
          <a:p>
            <a:pPr marL="457200" lvl="1" indent="0">
              <a:buNone/>
            </a:pPr>
            <a:endParaRPr lang="it-IT" sz="2400" dirty="0"/>
          </a:p>
          <a:p>
            <a:pPr marL="457200" lvl="1" indent="0">
              <a:buNone/>
            </a:pPr>
            <a:r>
              <a:rPr lang="it-IT" sz="2400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261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34" y="1250157"/>
            <a:ext cx="8428037" cy="4784725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out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730CC5-B1A0-4F10-8F04-041F1A51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49" y="2994891"/>
            <a:ext cx="3766439" cy="24701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CE2CFB-18AC-4996-8D5F-D1AB860F4692}"/>
              </a:ext>
            </a:extLst>
          </p:cNvPr>
          <p:cNvSpPr txBox="1"/>
          <p:nvPr/>
        </p:nvSpPr>
        <p:spPr>
          <a:xfrm>
            <a:off x="249381" y="5637820"/>
            <a:ext cx="854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Nota</a:t>
            </a:r>
            <a:r>
              <a:rPr lang="it-IT" dirty="0"/>
              <a:t>: viene controllato il traffico in uscita da </a:t>
            </a:r>
            <a:r>
              <a:rPr lang="it-IT" i="1" dirty="0"/>
              <a:t>Fa0/0</a:t>
            </a:r>
            <a:r>
              <a:rPr lang="it-IT" dirty="0"/>
              <a:t> per impedire che i pacchetti «pericolosi» raggiungano la destinazione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35B9B433-5CAF-4F0A-90EA-7E4CBCD6B0A3}"/>
              </a:ext>
            </a:extLst>
          </p:cNvPr>
          <p:cNvSpPr/>
          <p:nvPr/>
        </p:nvSpPr>
        <p:spPr bwMode="auto">
          <a:xfrm>
            <a:off x="567790" y="3949607"/>
            <a:ext cx="3075709" cy="144224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da proteggere</a:t>
            </a: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056D5264-EC2B-4433-826D-678CA6C8D298}"/>
              </a:ext>
            </a:extLst>
          </p:cNvPr>
          <p:cNvSpPr/>
          <p:nvPr/>
        </p:nvSpPr>
        <p:spPr bwMode="auto">
          <a:xfrm>
            <a:off x="2438400" y="4304145"/>
            <a:ext cx="1256145" cy="387928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A4F90-D137-41C5-BC74-A78810C7201A}"/>
              </a:ext>
            </a:extLst>
          </p:cNvPr>
          <p:cNvSpPr txBox="1"/>
          <p:nvPr/>
        </p:nvSpPr>
        <p:spPr>
          <a:xfrm>
            <a:off x="2585444" y="4344220"/>
            <a:ext cx="1175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Traffico OUT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D0CAC4-28C9-4BF0-B7C9-409159CC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76" y="3945084"/>
            <a:ext cx="375612" cy="35906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ADA12AE7-24F3-4741-A857-91DA85767041}"/>
              </a:ext>
            </a:extLst>
          </p:cNvPr>
          <p:cNvSpPr/>
          <p:nvPr/>
        </p:nvSpPr>
        <p:spPr bwMode="auto">
          <a:xfrm>
            <a:off x="5902036" y="3945084"/>
            <a:ext cx="3010044" cy="1662759"/>
          </a:xfrm>
          <a:prstGeom prst="ellipse">
            <a:avLst/>
          </a:prstGeom>
          <a:solidFill>
            <a:srgbClr val="CCD6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potenzialmente pericolosa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03D2C1-BE9A-4E4C-BDBB-A4F4B6263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72" y="2319009"/>
            <a:ext cx="2289454" cy="1761806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78EEA9-60ED-4744-B61E-B18AD7A979E3}"/>
              </a:ext>
            </a:extLst>
          </p:cNvPr>
          <p:cNvSpPr/>
          <p:nvPr/>
        </p:nvSpPr>
        <p:spPr bwMode="auto">
          <a:xfrm>
            <a:off x="349250" y="1803866"/>
            <a:ext cx="6097238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9EAEB-40A9-4E5A-A4A3-7CBEDEE9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87438"/>
          </a:xfrm>
        </p:spPr>
        <p:txBody>
          <a:bodyPr/>
          <a:lstStyle/>
          <a:p>
            <a:r>
              <a:rPr lang="it-IT" dirty="0"/>
              <a:t>ACL Standard - in sintesi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148EF7-427B-4925-A282-33B49360A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59073"/>
            <a:ext cx="8428037" cy="4507982"/>
          </a:xfrm>
        </p:spPr>
        <p:txBody>
          <a:bodyPr/>
          <a:lstStyle/>
          <a:p>
            <a:pPr marL="0" indent="0">
              <a:buNone/>
            </a:pPr>
            <a:r>
              <a:rPr lang="it-IT" i="1" dirty="0"/>
              <a:t>&gt;</a:t>
            </a:r>
            <a:r>
              <a:rPr lang="it-IT" b="1" i="1" dirty="0" err="1"/>
              <a:t>enable</a:t>
            </a:r>
            <a:endParaRPr lang="it-IT" b="1" i="1" dirty="0"/>
          </a:p>
          <a:p>
            <a:pPr marL="0" indent="0">
              <a:buNone/>
            </a:pPr>
            <a:r>
              <a:rPr lang="it-IT" i="1" dirty="0"/>
              <a:t>#</a:t>
            </a:r>
            <a:r>
              <a:rPr lang="it-IT" b="1" i="1" dirty="0" err="1"/>
              <a:t>configure</a:t>
            </a:r>
            <a:r>
              <a:rPr lang="it-IT" b="1" i="1" dirty="0"/>
              <a:t> terminal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/>
              <a:t>access-list 1  </a:t>
            </a:r>
            <a:r>
              <a:rPr lang="it-IT" b="1" i="1" dirty="0" err="1"/>
              <a:t>permit</a:t>
            </a:r>
            <a:r>
              <a:rPr lang="it-IT" b="1" i="1" dirty="0"/>
              <a:t> 192.168.2.3 0.0.0.0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/>
              <a:t>access-list 1  </a:t>
            </a:r>
            <a:r>
              <a:rPr lang="it-IT" b="1" i="1" dirty="0" err="1"/>
              <a:t>permit</a:t>
            </a:r>
            <a:r>
              <a:rPr lang="it-IT" b="1" i="1" dirty="0"/>
              <a:t>  </a:t>
            </a:r>
            <a:r>
              <a:rPr lang="it-IT" b="1" i="1" dirty="0" err="1"/>
              <a:t>any</a:t>
            </a:r>
            <a:r>
              <a:rPr lang="it-IT" b="1" i="1" dirty="0"/>
              <a:t> 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out</a:t>
            </a:r>
          </a:p>
          <a:p>
            <a:pPr marL="0" indent="0">
              <a:buNone/>
            </a:pPr>
            <a:r>
              <a:rPr lang="it-IT" dirty="0"/>
              <a:t>                 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definizione ACL</a:t>
            </a:r>
          </a:p>
          <a:p>
            <a:pPr marL="0" indent="0"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associazione ACL all’interfaccia e direzione traffico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BFAA3A-55C2-4E64-B7BB-26CF5F0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30" y="1282786"/>
            <a:ext cx="5017507" cy="1580488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D19E625-FC01-480E-ACC7-E394C1E489B2}"/>
              </a:ext>
            </a:extLst>
          </p:cNvPr>
          <p:cNvSpPr/>
          <p:nvPr/>
        </p:nvSpPr>
        <p:spPr bwMode="auto">
          <a:xfrm>
            <a:off x="1911927" y="3190568"/>
            <a:ext cx="6897110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6799DF4-0871-4851-A9B6-18E14DAD0FAB}"/>
              </a:ext>
            </a:extLst>
          </p:cNvPr>
          <p:cNvSpPr/>
          <p:nvPr/>
        </p:nvSpPr>
        <p:spPr bwMode="auto">
          <a:xfrm>
            <a:off x="1911927" y="4404229"/>
            <a:ext cx="6994091" cy="1170986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FDF20C-186D-4014-8805-7220E3AEF975}"/>
              </a:ext>
            </a:extLst>
          </p:cNvPr>
          <p:cNvSpPr/>
          <p:nvPr/>
        </p:nvSpPr>
        <p:spPr bwMode="auto">
          <a:xfrm>
            <a:off x="381000" y="5735782"/>
            <a:ext cx="1574800" cy="41101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6E32783-BFE9-43ED-89DF-A005CBC3D722}"/>
              </a:ext>
            </a:extLst>
          </p:cNvPr>
          <p:cNvSpPr/>
          <p:nvPr/>
        </p:nvSpPr>
        <p:spPr bwMode="auto">
          <a:xfrm>
            <a:off x="380999" y="6133427"/>
            <a:ext cx="1574799" cy="347880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5CF8325-E29C-4DE6-A89C-5B1E6E7E4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999" y="570580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690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18189-9189-4102-B4F0-67CA03F7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22912"/>
            <a:ext cx="8428038" cy="776288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7732EA-0574-4187-B466-50F5E38F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036637"/>
            <a:ext cx="8428037" cy="5498450"/>
          </a:xfrm>
        </p:spPr>
        <p:txBody>
          <a:bodyPr/>
          <a:lstStyle/>
          <a:p>
            <a:r>
              <a:rPr lang="it-IT" dirty="0"/>
              <a:t>Ricordiamo che le </a:t>
            </a:r>
            <a:r>
              <a:rPr lang="it-IT" b="1" dirty="0"/>
              <a:t>ACL standard </a:t>
            </a:r>
            <a:r>
              <a:rPr lang="it-IT" dirty="0"/>
              <a:t>devono essere applicate al </a:t>
            </a:r>
            <a:r>
              <a:rPr lang="it-IT" b="1" dirty="0"/>
              <a:t>router/interfaccia più prossimi alla rete di destinazione </a:t>
            </a:r>
            <a:r>
              <a:rPr lang="it-IT" dirty="0"/>
              <a:t>per evitare «restrizioni» non previste.</a:t>
            </a:r>
          </a:p>
          <a:p>
            <a:r>
              <a:rPr lang="it-IT" dirty="0"/>
              <a:t>Violare la regola di cui sopra porterebbe,  nell’esempio in figura</a:t>
            </a:r>
          </a:p>
          <a:p>
            <a:pPr marL="0" indent="0">
              <a:buNone/>
            </a:pPr>
            <a:r>
              <a:rPr lang="it-IT" dirty="0"/>
              <a:t>    ad impedire al PC</a:t>
            </a:r>
          </a:p>
          <a:p>
            <a:pPr marL="0" indent="0">
              <a:buNone/>
            </a:pPr>
            <a:r>
              <a:rPr lang="it-IT" dirty="0"/>
              <a:t>    192.168.2.3</a:t>
            </a:r>
          </a:p>
          <a:p>
            <a:pPr marL="0" indent="0">
              <a:buNone/>
            </a:pPr>
            <a:r>
              <a:rPr lang="it-IT" dirty="0"/>
              <a:t>   di accedere al server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D8641D-3CAB-4446-982E-3CDAFB24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73" y="3738997"/>
            <a:ext cx="4608946" cy="27960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22AF5B-D1CA-48BD-9B57-65E9D74B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80" y="5329722"/>
            <a:ext cx="293474" cy="2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E19520-62B6-4E18-B29C-2027B996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9472B4-178A-409B-BDE0-93FF26CB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385888"/>
            <a:ext cx="8428037" cy="4784725"/>
          </a:xfrm>
        </p:spPr>
        <p:txBody>
          <a:bodyPr/>
          <a:lstStyle/>
          <a:p>
            <a:r>
              <a:rPr lang="it-IT" sz="2400" dirty="0"/>
              <a:t>Una volta associata un’ACL ad un’interfaccia è possibile aggiornarla (</a:t>
            </a:r>
            <a:r>
              <a:rPr lang="it-IT" sz="2400" i="1" dirty="0"/>
              <a:t>inserire, togliere o modificare regole</a:t>
            </a:r>
            <a:r>
              <a:rPr lang="it-IT" sz="2400" dirty="0"/>
              <a:t>); immediatamente ne risulta modificato anche il comportamento (senza disassociarla e riassociarla nuovamente).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permit</a:t>
            </a:r>
            <a:r>
              <a:rPr lang="it-IT" sz="2400" b="1" i="1" dirty="0"/>
              <a:t> 192.168.2.3 0.0.0.0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permit</a:t>
            </a:r>
            <a:r>
              <a:rPr lang="it-IT" sz="2400" b="1" i="1" dirty="0"/>
              <a:t> 192.168.2.4 0.0.0.0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deny</a:t>
            </a:r>
            <a:r>
              <a:rPr lang="it-IT" sz="2400" b="1" i="1" dirty="0"/>
              <a:t>  </a:t>
            </a:r>
            <a:r>
              <a:rPr lang="it-IT" sz="2400" b="1" i="1" dirty="0" err="1"/>
              <a:t>any</a:t>
            </a:r>
            <a:r>
              <a:rPr lang="it-IT" sz="2400" b="1" i="1" dirty="0"/>
              <a:t> </a:t>
            </a:r>
          </a:p>
          <a:p>
            <a:pPr marL="0" indent="0">
              <a:buNone/>
            </a:pPr>
            <a:endParaRPr lang="it-IT" sz="2400" b="1" i="1" dirty="0"/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 err="1"/>
              <a:t>interface</a:t>
            </a:r>
            <a:r>
              <a:rPr lang="it-IT" sz="2400" b="1" i="1" dirty="0"/>
              <a:t> Fa0/0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config-if</a:t>
            </a:r>
            <a:r>
              <a:rPr lang="it-IT" sz="2400" i="1" dirty="0"/>
              <a:t>)# </a:t>
            </a:r>
            <a:r>
              <a:rPr lang="it-IT" sz="2400" b="1" i="1" dirty="0" err="1"/>
              <a:t>ip</a:t>
            </a:r>
            <a:r>
              <a:rPr lang="it-IT" sz="2400" i="1" dirty="0"/>
              <a:t> </a:t>
            </a:r>
            <a:r>
              <a:rPr lang="it-IT" sz="2400" b="1" i="1" dirty="0"/>
              <a:t>access-group  1  out</a:t>
            </a:r>
          </a:p>
          <a:p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6CA6C55-026F-44A0-9146-CFFBFC12CB1E}"/>
              </a:ext>
            </a:extLst>
          </p:cNvPr>
          <p:cNvSpPr/>
          <p:nvPr/>
        </p:nvSpPr>
        <p:spPr bwMode="auto">
          <a:xfrm>
            <a:off x="366713" y="4658229"/>
            <a:ext cx="6994091" cy="1170986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0D310E-1ACA-4044-8595-B8917341C94F}"/>
              </a:ext>
            </a:extLst>
          </p:cNvPr>
          <p:cNvSpPr/>
          <p:nvPr/>
        </p:nvSpPr>
        <p:spPr bwMode="auto">
          <a:xfrm>
            <a:off x="349249" y="2967048"/>
            <a:ext cx="6897110" cy="134978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5D4CE98A-5CAB-456F-9121-8836834DC918}"/>
              </a:ext>
            </a:extLst>
          </p:cNvPr>
          <p:cNvSpPr/>
          <p:nvPr/>
        </p:nvSpPr>
        <p:spPr bwMode="auto">
          <a:xfrm>
            <a:off x="6958647" y="2920302"/>
            <a:ext cx="1960880" cy="1349783"/>
          </a:xfrm>
          <a:prstGeom prst="wedgeRoundRectCallout">
            <a:avLst>
              <a:gd name="adj1" fmla="val -63320"/>
              <a:gd name="adj2" fmla="val -148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Aggiornamento </a:t>
            </a:r>
            <a:r>
              <a:rPr lang="it-IT" sz="1800" dirty="0"/>
              <a:t>di un’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ACL già associata a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Fa0/0</a:t>
            </a: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BB208F1B-B4B1-4058-AEA4-7F99D35E06BE}"/>
              </a:ext>
            </a:extLst>
          </p:cNvPr>
          <p:cNvSpPr/>
          <p:nvPr/>
        </p:nvSpPr>
        <p:spPr bwMode="auto">
          <a:xfrm>
            <a:off x="4470400" y="4076013"/>
            <a:ext cx="2743200" cy="228867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C5833AC4-6AE0-4AE6-A577-185689F11AD1}"/>
              </a:ext>
            </a:extLst>
          </p:cNvPr>
          <p:cNvSpPr/>
          <p:nvPr/>
        </p:nvSpPr>
        <p:spPr bwMode="auto">
          <a:xfrm>
            <a:off x="7088606" y="4503669"/>
            <a:ext cx="1960880" cy="1349783"/>
          </a:xfrm>
          <a:prstGeom prst="wedgeRoundRectCallout">
            <a:avLst>
              <a:gd name="adj1" fmla="val -63320"/>
              <a:gd name="adj2" fmla="val -148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Riassociazione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non più necessaria dopo la prima volta!</a:t>
            </a:r>
          </a:p>
        </p:txBody>
      </p:sp>
    </p:spTree>
    <p:extLst>
      <p:ext uri="{BB962C8B-B14F-4D97-AF65-F5344CB8AC3E}">
        <p14:creationId xmlns:p14="http://schemas.microsoft.com/office/powerpoint/2010/main" val="158667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0473DBF-9B4B-483A-8638-EC1364AAE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Flow chart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DFD68FC-29E9-4CDC-836D-D48F81E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di funzionamento delle ACL</a:t>
            </a:r>
          </a:p>
        </p:txBody>
      </p:sp>
    </p:spTree>
    <p:extLst>
      <p:ext uri="{BB962C8B-B14F-4D97-AF65-F5344CB8AC3E}">
        <p14:creationId xmlns:p14="http://schemas.microsoft.com/office/powerpoint/2010/main" val="287277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8248650" y="4791075"/>
            <a:ext cx="514350" cy="1800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838200" y="466725"/>
            <a:ext cx="7696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latin typeface="Helvetica" pitchFamily="34" charset="0"/>
              </a:rPr>
              <a:t>Come </a:t>
            </a:r>
            <a:r>
              <a:rPr lang="en-US" sz="3200" dirty="0" err="1">
                <a:latin typeface="Helvetica" pitchFamily="34" charset="0"/>
              </a:rPr>
              <a:t>lavora</a:t>
            </a:r>
            <a:r>
              <a:rPr lang="en-US" sz="3200" dirty="0">
                <a:latin typeface="Helvetica" pitchFamily="34" charset="0"/>
              </a:rPr>
              <a:t> un router con le ACL</a:t>
            </a:r>
            <a:endParaRPr lang="en-US" dirty="0">
              <a:latin typeface="Helvetica" pitchFamily="34" charset="0"/>
            </a:endParaRPr>
          </a:p>
        </p:txBody>
      </p:sp>
      <p:sp>
        <p:nvSpPr>
          <p:cNvPr id="16388" name="AutoShape 1031" descr="http://ccnablogcom.c.presscdn.com/wp-content/uploads/2014/07/070214_1841_ACLsAccessC2.jpg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389" name="AutoShape 1033" descr="http://ccnablogcom.c.presscdn.com/wp-content/uploads/2014/07/070214_1841_ACLsAccessC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16390" name="Picture 1035" descr="http://etutorials.org/shared/images/tutorials/tutorial_56/06fig0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156999"/>
            <a:ext cx="7696200" cy="536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9229BB-5267-4BD6-96C3-143A3CD82566}"/>
              </a:ext>
            </a:extLst>
          </p:cNvPr>
          <p:cNvSpPr/>
          <p:nvPr/>
        </p:nvSpPr>
        <p:spPr bwMode="auto">
          <a:xfrm>
            <a:off x="228601" y="514503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08CFA6-33DF-45FD-BCD5-249DE55EF14C}"/>
              </a:ext>
            </a:extLst>
          </p:cNvPr>
          <p:cNvSpPr/>
          <p:nvPr/>
        </p:nvSpPr>
        <p:spPr bwMode="auto">
          <a:xfrm>
            <a:off x="400050" y="78914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3AC3B6-B546-466C-9441-C3CB6761B572}"/>
              </a:ext>
            </a:extLst>
          </p:cNvPr>
          <p:cNvSpPr/>
          <p:nvPr/>
        </p:nvSpPr>
        <p:spPr bwMode="auto">
          <a:xfrm>
            <a:off x="2644486" y="3832974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23907A2-8E7E-4C36-90AA-DA67F7F375C0}"/>
              </a:ext>
            </a:extLst>
          </p:cNvPr>
          <p:cNvSpPr/>
          <p:nvPr/>
        </p:nvSpPr>
        <p:spPr bwMode="auto">
          <a:xfrm>
            <a:off x="2604149" y="4208328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0200503-6209-4C3A-8FF4-16C159D19B2A}"/>
              </a:ext>
            </a:extLst>
          </p:cNvPr>
          <p:cNvSpPr/>
          <p:nvPr/>
        </p:nvSpPr>
        <p:spPr bwMode="auto">
          <a:xfrm>
            <a:off x="4887698" y="4068196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E37DC00-C9F7-4E78-997B-6CBFD6D566B6}"/>
              </a:ext>
            </a:extLst>
          </p:cNvPr>
          <p:cNvSpPr/>
          <p:nvPr/>
        </p:nvSpPr>
        <p:spPr bwMode="auto">
          <a:xfrm>
            <a:off x="6379370" y="5396200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F1239DA-D07C-4806-BDC1-65CD44F61E50}"/>
              </a:ext>
            </a:extLst>
          </p:cNvPr>
          <p:cNvSpPr/>
          <p:nvPr/>
        </p:nvSpPr>
        <p:spPr bwMode="auto">
          <a:xfrm>
            <a:off x="5277933" y="2957387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401FFF7-0131-4562-B198-B5BEFCE5EAFA}"/>
              </a:ext>
            </a:extLst>
          </p:cNvPr>
          <p:cNvSpPr/>
          <p:nvPr/>
        </p:nvSpPr>
        <p:spPr bwMode="auto">
          <a:xfrm>
            <a:off x="6108699" y="2410991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4461330-C2F5-4660-9EE4-6A9F83E5CAB5}"/>
              </a:ext>
            </a:extLst>
          </p:cNvPr>
          <p:cNvSpPr/>
          <p:nvPr/>
        </p:nvSpPr>
        <p:spPr bwMode="auto">
          <a:xfrm>
            <a:off x="3811013" y="4436055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6194001-2554-4720-908C-60F3C7DF7E28}"/>
              </a:ext>
            </a:extLst>
          </p:cNvPr>
          <p:cNvSpPr/>
          <p:nvPr/>
        </p:nvSpPr>
        <p:spPr bwMode="auto">
          <a:xfrm>
            <a:off x="4686300" y="5669267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B87923-5752-439C-A2B1-1AC8897FBEC7}"/>
              </a:ext>
            </a:extLst>
          </p:cNvPr>
          <p:cNvSpPr/>
          <p:nvPr/>
        </p:nvSpPr>
        <p:spPr bwMode="auto">
          <a:xfrm>
            <a:off x="5989134" y="4627016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9DA2C6-18E5-4DD7-BA58-CA9605EF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1" y="1093941"/>
            <a:ext cx="1441378" cy="8956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C7F4A74-89C3-4083-823C-1AC22441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355" y="1035863"/>
            <a:ext cx="3670934" cy="113353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D07AF88-449B-48C7-B2CC-51CB3019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28647" y="5782862"/>
            <a:ext cx="514350" cy="4048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D7410-FDAE-47B8-AF86-DAF722E5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88950"/>
            <a:ext cx="8428038" cy="474980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917F4-9F4A-4D7D-A8B6-DE26762D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69" y="1696720"/>
            <a:ext cx="8737600" cy="4906010"/>
          </a:xfrm>
        </p:spPr>
        <p:txBody>
          <a:bodyPr/>
          <a:lstStyle/>
          <a:p>
            <a:r>
              <a:rPr lang="it-IT" sz="2700" dirty="0"/>
              <a:t>In un’ACL è  necessario definire </a:t>
            </a:r>
            <a:r>
              <a:rPr lang="it-IT" sz="2700" b="1" i="1" dirty="0"/>
              <a:t>prima le regole più selettive e via via quelle meno selettive </a:t>
            </a:r>
            <a:r>
              <a:rPr lang="it-IT" sz="2700" dirty="0"/>
              <a:t>(fare il contrario implica che le regole più selettive non verranno mai raggiunte).</a:t>
            </a:r>
          </a:p>
          <a:p>
            <a:r>
              <a:rPr lang="it-IT" sz="2700" dirty="0"/>
              <a:t>La </a:t>
            </a:r>
            <a:r>
              <a:rPr lang="it-IT" sz="2700" b="1" dirty="0"/>
              <a:t>mancanza di definizione di ACL su un router</a:t>
            </a:r>
            <a:r>
              <a:rPr lang="it-IT" sz="2700" dirty="0"/>
              <a:t>, implica l’applicazione del meccanismo di </a:t>
            </a:r>
            <a:r>
              <a:rPr lang="it-IT" sz="2700" dirty="0" err="1"/>
              <a:t>routing</a:t>
            </a:r>
            <a:r>
              <a:rPr lang="it-IT" sz="2700" dirty="0"/>
              <a:t> (se impostato)</a:t>
            </a:r>
          </a:p>
          <a:p>
            <a:r>
              <a:rPr lang="it-IT" sz="2700" dirty="0"/>
              <a:t>Se in un </a:t>
            </a:r>
            <a:r>
              <a:rPr lang="it-IT" sz="2700" b="1" dirty="0"/>
              <a:t>router non è stato definito il «meccanismo» di </a:t>
            </a:r>
            <a:r>
              <a:rPr lang="it-IT" sz="2700" b="1" dirty="0" err="1"/>
              <a:t>routing</a:t>
            </a:r>
            <a:r>
              <a:rPr lang="it-IT" sz="2700" dirty="0"/>
              <a:t>,  l’azione di eventuali  ACL riguarderà solo il traffico destinato alle reti direttamente collegate al router. </a:t>
            </a:r>
          </a:p>
        </p:txBody>
      </p:sp>
    </p:spTree>
    <p:extLst>
      <p:ext uri="{BB962C8B-B14F-4D97-AF65-F5344CB8AC3E}">
        <p14:creationId xmlns:p14="http://schemas.microsoft.com/office/powerpoint/2010/main" val="11224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D7410-FDAE-47B8-AF86-DAF722E5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88950"/>
            <a:ext cx="8428038" cy="474980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917F4-9F4A-4D7D-A8B6-DE26762D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69" y="1167130"/>
            <a:ext cx="8737600" cy="5435600"/>
          </a:xfrm>
        </p:spPr>
        <p:txBody>
          <a:bodyPr/>
          <a:lstStyle/>
          <a:p>
            <a:endParaRPr lang="it-IT" sz="2700" dirty="0"/>
          </a:p>
          <a:p>
            <a:r>
              <a:rPr lang="it-IT" sz="2700" dirty="0"/>
              <a:t>La </a:t>
            </a:r>
            <a:r>
              <a:rPr lang="it-IT" sz="2700" b="1" dirty="0"/>
              <a:t>definizione di una ACL su di una interfaccia </a:t>
            </a:r>
            <a:r>
              <a:rPr lang="it-IT" sz="2700" dirty="0"/>
              <a:t>implica comunque la presenza della default policy implicita</a:t>
            </a:r>
          </a:p>
          <a:p>
            <a:endParaRPr lang="it-IT" sz="2700" dirty="0"/>
          </a:p>
          <a:p>
            <a:r>
              <a:rPr lang="it-IT" sz="2700" dirty="0"/>
              <a:t>Se ad un’interfaccia viene associata (comando </a:t>
            </a:r>
            <a:r>
              <a:rPr lang="it-IT" sz="2700" i="1" dirty="0" err="1"/>
              <a:t>ip</a:t>
            </a:r>
            <a:r>
              <a:rPr lang="it-IT" sz="2700" i="1" dirty="0"/>
              <a:t> access-group</a:t>
            </a:r>
            <a:r>
              <a:rPr lang="it-IT" sz="2700" dirty="0"/>
              <a:t> ) un’ACL «non definita» oppure «cancellata», il comportamento del router rimane inalterato (</a:t>
            </a:r>
            <a:r>
              <a:rPr lang="it-IT" sz="2700" b="1" dirty="0"/>
              <a:t>non entra in azione nessuna policy di default</a:t>
            </a:r>
            <a:r>
              <a:rPr lang="it-IT" sz="27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63787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D435E4-D3CC-4886-83CA-2B9ADFDE9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19" y="1902691"/>
            <a:ext cx="6524625" cy="4572000"/>
          </a:xfrm>
          <a:prstGeom prst="rect">
            <a:avLst/>
          </a:prstGeom>
        </p:spPr>
      </p:pic>
      <p:sp>
        <p:nvSpPr>
          <p:cNvPr id="19458" name="Text Box 1027"/>
          <p:cNvSpPr txBox="1">
            <a:spLocks noChangeArrowheads="1"/>
          </p:cNvSpPr>
          <p:nvPr/>
        </p:nvSpPr>
        <p:spPr bwMode="auto">
          <a:xfrm>
            <a:off x="723900" y="512906"/>
            <a:ext cx="7696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 err="1">
                <a:latin typeface="Helvetica" pitchFamily="34" charset="0"/>
              </a:rPr>
              <a:t>Interpretazione</a:t>
            </a:r>
            <a:r>
              <a:rPr lang="en-US" sz="3200" dirty="0">
                <a:latin typeface="Helvetica" pitchFamily="34" charset="0"/>
              </a:rPr>
              <a:t> </a:t>
            </a:r>
            <a:r>
              <a:rPr lang="en-US" sz="3200" dirty="0" err="1">
                <a:latin typeface="Helvetica" pitchFamily="34" charset="0"/>
              </a:rPr>
              <a:t>delle</a:t>
            </a:r>
            <a:r>
              <a:rPr lang="en-US" sz="3200" dirty="0">
                <a:latin typeface="Helvetica" pitchFamily="34" charset="0"/>
              </a:rPr>
              <a:t> </a:t>
            </a:r>
            <a:r>
              <a:rPr lang="en-US" sz="3200" dirty="0" err="1">
                <a:latin typeface="Helvetica" pitchFamily="34" charset="0"/>
              </a:rPr>
              <a:t>regole</a:t>
            </a:r>
            <a:r>
              <a:rPr lang="en-US" sz="3200" dirty="0">
                <a:latin typeface="Helvetica" pitchFamily="34" charset="0"/>
              </a:rPr>
              <a:t> di </a:t>
            </a:r>
            <a:r>
              <a:rPr lang="en-US" sz="3200" dirty="0" err="1">
                <a:latin typeface="Helvetica" pitchFamily="34" charset="0"/>
              </a:rPr>
              <a:t>una</a:t>
            </a:r>
            <a:r>
              <a:rPr lang="en-US" sz="3200" dirty="0">
                <a:latin typeface="Helvetica" pitchFamily="34" charset="0"/>
              </a:rPr>
              <a:t> ACL</a:t>
            </a:r>
            <a:endParaRPr lang="en-US" dirty="0">
              <a:latin typeface="Helvetica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06E7E4B-8377-4CCE-A2EC-C78970CB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332" y="1263362"/>
            <a:ext cx="4572000" cy="100361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B5E9AB-5C29-4E83-B59F-E8F7B2803991}"/>
              </a:ext>
            </a:extLst>
          </p:cNvPr>
          <p:cNvSpPr/>
          <p:nvPr/>
        </p:nvSpPr>
        <p:spPr bwMode="auto">
          <a:xfrm>
            <a:off x="617682" y="1323253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6E6D16D-4CD2-4C3A-8206-57F453EA0115}"/>
              </a:ext>
            </a:extLst>
          </p:cNvPr>
          <p:cNvSpPr/>
          <p:nvPr/>
        </p:nvSpPr>
        <p:spPr bwMode="auto">
          <a:xfrm>
            <a:off x="789131" y="159789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BCC975D-C554-4FDC-8925-5AE5A363AD3E}"/>
              </a:ext>
            </a:extLst>
          </p:cNvPr>
          <p:cNvSpPr/>
          <p:nvPr/>
        </p:nvSpPr>
        <p:spPr bwMode="auto">
          <a:xfrm>
            <a:off x="4506191" y="3419908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A519B8-8E0F-4D2D-83F6-A3B2E914D485}"/>
              </a:ext>
            </a:extLst>
          </p:cNvPr>
          <p:cNvSpPr/>
          <p:nvPr/>
        </p:nvSpPr>
        <p:spPr bwMode="auto">
          <a:xfrm>
            <a:off x="2248620" y="5768110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2B2187-D870-4B7F-8ED3-453FA1594520}"/>
              </a:ext>
            </a:extLst>
          </p:cNvPr>
          <p:cNvSpPr/>
          <p:nvPr/>
        </p:nvSpPr>
        <p:spPr bwMode="auto">
          <a:xfrm>
            <a:off x="3350056" y="368300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776FC7-2FA0-4003-A145-A032AA893C15}"/>
              </a:ext>
            </a:extLst>
          </p:cNvPr>
          <p:cNvSpPr/>
          <p:nvPr/>
        </p:nvSpPr>
        <p:spPr bwMode="auto">
          <a:xfrm>
            <a:off x="4656282" y="5218834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191509C-22E1-4E8E-856A-09818B5CE960}"/>
              </a:ext>
            </a:extLst>
          </p:cNvPr>
          <p:cNvSpPr/>
          <p:nvPr/>
        </p:nvSpPr>
        <p:spPr bwMode="auto">
          <a:xfrm>
            <a:off x="6956136" y="4364181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C8CAAAF-265F-42FA-85D7-66AC627B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21" y="1237770"/>
            <a:ext cx="3393266" cy="113353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1BA6-383C-4337-A09D-0D7D7C89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– sintesi comandi  #1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D5BC61-2714-4919-BF4D-2D82F478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72" y="1385888"/>
            <a:ext cx="8428037" cy="5208876"/>
          </a:xfrm>
        </p:spPr>
        <p:txBody>
          <a:bodyPr/>
          <a:lstStyle/>
          <a:p>
            <a:r>
              <a:rPr lang="it-IT" sz="2000" b="1" dirty="0"/>
              <a:t>Aggiungere</a:t>
            </a:r>
            <a:r>
              <a:rPr lang="it-IT" sz="2000" dirty="0"/>
              <a:t>  un’ACL o un comando in coda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</a:t>
            </a:r>
            <a:r>
              <a:rPr lang="it-IT" sz="2000" i="1" dirty="0"/>
              <a:t>n</a:t>
            </a:r>
            <a:r>
              <a:rPr lang="it-IT" sz="2000" b="1" i="1" dirty="0"/>
              <a:t>  </a:t>
            </a:r>
            <a:r>
              <a:rPr lang="it-IT" sz="2000" b="1" i="1" dirty="0" err="1"/>
              <a:t>permit</a:t>
            </a:r>
            <a:r>
              <a:rPr lang="it-IT" sz="2000" b="1" i="1" dirty="0"/>
              <a:t>/</a:t>
            </a:r>
            <a:r>
              <a:rPr lang="it-IT" sz="2000" b="1" i="1" dirty="0" err="1"/>
              <a:t>deny</a:t>
            </a:r>
            <a:r>
              <a:rPr lang="it-IT" sz="2000" b="1" i="1" dirty="0"/>
              <a:t>  </a:t>
            </a:r>
            <a:r>
              <a:rPr lang="it-IT" sz="2000" i="1" dirty="0" err="1"/>
              <a:t>sourceIP</a:t>
            </a:r>
            <a:r>
              <a:rPr lang="it-IT" sz="2000" i="1" dirty="0"/>
              <a:t>   WCM   </a:t>
            </a:r>
          </a:p>
          <a:p>
            <a:r>
              <a:rPr lang="it-IT" sz="2000" dirty="0"/>
              <a:t> </a:t>
            </a:r>
            <a:r>
              <a:rPr lang="it-IT" sz="2000" b="1" dirty="0"/>
              <a:t>Associare</a:t>
            </a:r>
            <a:r>
              <a:rPr lang="it-IT" sz="2000" dirty="0"/>
              <a:t>  un’ACL ad un’interfaccia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</a:t>
            </a:r>
            <a:r>
              <a:rPr lang="it-IT" sz="2000" b="1" i="1" dirty="0" err="1"/>
              <a:t>interface</a:t>
            </a:r>
            <a:r>
              <a:rPr lang="it-IT" sz="2000" i="1" dirty="0"/>
              <a:t>  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config-if</a:t>
            </a:r>
            <a:r>
              <a:rPr lang="it-IT" sz="2000" i="1" dirty="0"/>
              <a:t>)# </a:t>
            </a:r>
            <a:r>
              <a:rPr lang="it-IT" sz="2000" b="1" i="1" dirty="0" err="1"/>
              <a:t>ip</a:t>
            </a:r>
            <a:r>
              <a:rPr lang="it-IT" sz="2000" i="1" dirty="0"/>
              <a:t> </a:t>
            </a:r>
            <a:r>
              <a:rPr lang="it-IT" sz="2000" b="1" i="1" dirty="0"/>
              <a:t>access-group   </a:t>
            </a:r>
            <a:r>
              <a:rPr lang="it-IT" sz="2000" i="1" dirty="0"/>
              <a:t>n   </a:t>
            </a:r>
            <a:r>
              <a:rPr lang="it-IT" sz="2000" b="1" i="1" dirty="0"/>
              <a:t>in/out</a:t>
            </a:r>
            <a:endParaRPr lang="it-IT" sz="2000" b="1" dirty="0"/>
          </a:p>
          <a:p>
            <a:r>
              <a:rPr lang="it-IT" sz="2000" b="1" dirty="0"/>
              <a:t>Rimuovere</a:t>
            </a:r>
            <a:r>
              <a:rPr lang="it-IT" sz="2000" dirty="0"/>
              <a:t> una singola ACL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no access-list  n   </a:t>
            </a:r>
          </a:p>
          <a:p>
            <a:r>
              <a:rPr lang="it-IT" sz="2000" b="1" dirty="0"/>
              <a:t>Disassociare</a:t>
            </a:r>
            <a:r>
              <a:rPr lang="it-IT" sz="2000" dirty="0"/>
              <a:t>  un’ACL da un’interfaccia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</a:t>
            </a:r>
            <a:r>
              <a:rPr lang="it-IT" sz="2000" b="1" i="1" dirty="0" err="1"/>
              <a:t>interface</a:t>
            </a:r>
            <a:r>
              <a:rPr lang="it-IT" sz="2000" i="1" dirty="0"/>
              <a:t>  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config-if</a:t>
            </a:r>
            <a:r>
              <a:rPr lang="it-IT" sz="2000" i="1" dirty="0"/>
              <a:t>)# </a:t>
            </a:r>
            <a:r>
              <a:rPr lang="it-IT" sz="2000" b="1" i="1" dirty="0"/>
              <a:t>no</a:t>
            </a:r>
            <a:r>
              <a:rPr lang="it-IT" sz="2000" i="1" dirty="0"/>
              <a:t> </a:t>
            </a:r>
            <a:r>
              <a:rPr lang="it-IT" sz="2000" b="1" i="1" dirty="0" err="1"/>
              <a:t>ip</a:t>
            </a:r>
            <a:r>
              <a:rPr lang="it-IT" sz="2000" i="1" dirty="0"/>
              <a:t> </a:t>
            </a:r>
            <a:r>
              <a:rPr lang="it-IT" sz="2000" b="1" i="1" dirty="0"/>
              <a:t>access-group   </a:t>
            </a:r>
            <a:r>
              <a:rPr lang="it-IT" sz="2000" i="1" dirty="0"/>
              <a:t>n   </a:t>
            </a:r>
            <a:r>
              <a:rPr lang="it-IT" sz="2000" b="1" i="1" dirty="0"/>
              <a:t>in/out</a:t>
            </a:r>
            <a:endParaRPr lang="it-IT" sz="2000" b="1" dirty="0"/>
          </a:p>
          <a:p>
            <a:r>
              <a:rPr lang="it-IT" sz="2000" b="1" dirty="0"/>
              <a:t>Visualizzare tutte le </a:t>
            </a:r>
            <a:r>
              <a:rPr lang="it-IT" sz="2000" dirty="0"/>
              <a:t> ACL definite</a:t>
            </a:r>
          </a:p>
          <a:p>
            <a:pPr marL="0" indent="0">
              <a:buNone/>
            </a:pPr>
            <a:r>
              <a:rPr lang="it-IT" sz="2000" i="1" dirty="0"/>
              <a:t> # </a:t>
            </a:r>
            <a:r>
              <a:rPr lang="it-IT" sz="2000" b="1" i="1" dirty="0"/>
              <a:t>show access-</a:t>
            </a:r>
            <a:r>
              <a:rPr lang="it-IT" sz="2000" b="1" i="1" dirty="0" err="1"/>
              <a:t>lists</a:t>
            </a:r>
            <a:endParaRPr lang="it-IT" sz="2000" b="1" i="1" dirty="0"/>
          </a:p>
          <a:p>
            <a:r>
              <a:rPr lang="it-IT" sz="2000" b="1" dirty="0"/>
              <a:t>Visualizzare una particolare </a:t>
            </a:r>
            <a:r>
              <a:rPr lang="it-IT" sz="2000" dirty="0"/>
              <a:t> ACL definita</a:t>
            </a:r>
          </a:p>
          <a:p>
            <a:pPr marL="0" indent="0">
              <a:buNone/>
            </a:pPr>
            <a:r>
              <a:rPr lang="it-IT" sz="2000" i="1" dirty="0"/>
              <a:t> # </a:t>
            </a:r>
            <a:r>
              <a:rPr lang="it-IT" sz="2000" b="1" i="1" dirty="0"/>
              <a:t>show access-list  </a:t>
            </a:r>
            <a:r>
              <a:rPr lang="it-IT" sz="2000" i="1" dirty="0"/>
              <a:t>n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268B2D42-356C-4260-A8FD-4DDEEE118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072" y="1348943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D6C469-AD57-4B89-8CC6-1285A9239DF9}"/>
              </a:ext>
            </a:extLst>
          </p:cNvPr>
          <p:cNvSpPr/>
          <p:nvPr/>
        </p:nvSpPr>
        <p:spPr bwMode="auto">
          <a:xfrm>
            <a:off x="1256145" y="1715926"/>
            <a:ext cx="4729019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D8BF8E-873E-4199-BB0B-65FB9344CB02}"/>
              </a:ext>
            </a:extLst>
          </p:cNvPr>
          <p:cNvSpPr/>
          <p:nvPr/>
        </p:nvSpPr>
        <p:spPr bwMode="auto">
          <a:xfrm>
            <a:off x="1256145" y="2533344"/>
            <a:ext cx="4729019" cy="717856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54F3B2D-37FE-4328-AA28-BF41EB562732}"/>
              </a:ext>
            </a:extLst>
          </p:cNvPr>
          <p:cNvSpPr/>
          <p:nvPr/>
        </p:nvSpPr>
        <p:spPr bwMode="auto">
          <a:xfrm>
            <a:off x="1256146" y="3593515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BD1BF89-C8A9-447B-907D-04DD748F8EB1}"/>
              </a:ext>
            </a:extLst>
          </p:cNvPr>
          <p:cNvSpPr/>
          <p:nvPr/>
        </p:nvSpPr>
        <p:spPr bwMode="auto">
          <a:xfrm>
            <a:off x="558801" y="5453639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CB48235-7B2F-4DE8-A23B-2BAE630A1822}"/>
              </a:ext>
            </a:extLst>
          </p:cNvPr>
          <p:cNvSpPr/>
          <p:nvPr/>
        </p:nvSpPr>
        <p:spPr bwMode="auto">
          <a:xfrm>
            <a:off x="558801" y="6085838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A95104B-085C-4C45-A0B5-1A04E6A4FC3D}"/>
              </a:ext>
            </a:extLst>
          </p:cNvPr>
          <p:cNvSpPr/>
          <p:nvPr/>
        </p:nvSpPr>
        <p:spPr bwMode="auto">
          <a:xfrm>
            <a:off x="1325419" y="4341567"/>
            <a:ext cx="2193636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3B3B25A-0D57-484D-888A-C931DB07D0AD}"/>
              </a:ext>
            </a:extLst>
          </p:cNvPr>
          <p:cNvSpPr/>
          <p:nvPr/>
        </p:nvSpPr>
        <p:spPr bwMode="auto">
          <a:xfrm>
            <a:off x="1457037" y="4789664"/>
            <a:ext cx="3336636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4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03A44-C629-42A8-B2B7-EDADAD39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DB8C62-262E-4DCB-ABBD-96C8767F2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1" y="1279525"/>
            <a:ext cx="8428037" cy="4784725"/>
          </a:xfrm>
        </p:spPr>
        <p:txBody>
          <a:bodyPr/>
          <a:lstStyle/>
          <a:p>
            <a:r>
              <a:rPr lang="it-IT" dirty="0"/>
              <a:t>Per arrivare alla configurazione completa in termini di controllo di traffico di un router, generalmente si definiscono più regole </a:t>
            </a:r>
          </a:p>
          <a:p>
            <a:endParaRPr lang="it-IT" dirty="0"/>
          </a:p>
          <a:p>
            <a:r>
              <a:rPr lang="it-IT" dirty="0"/>
              <a:t>Si va quindi a costituire quella che si chiama </a:t>
            </a:r>
            <a:r>
              <a:rPr lang="it-IT" b="1" u="sng" dirty="0"/>
              <a:t>lista di regole di controllo </a:t>
            </a:r>
          </a:p>
          <a:p>
            <a:pPr marL="0" indent="0">
              <a:buNone/>
            </a:pPr>
            <a:r>
              <a:rPr lang="it-IT" b="1" dirty="0"/>
              <a:t>     </a:t>
            </a:r>
            <a:r>
              <a:rPr lang="it-IT" dirty="0"/>
              <a:t>più propriamente detta</a:t>
            </a:r>
            <a:r>
              <a:rPr lang="it-IT" b="1" dirty="0"/>
              <a:t>   </a:t>
            </a:r>
          </a:p>
          <a:p>
            <a:pPr marL="0" indent="0">
              <a:buNone/>
            </a:pPr>
            <a:r>
              <a:rPr lang="it-IT" b="1" dirty="0"/>
              <a:t>        Access Control List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648E43-FEFE-4EC7-B52E-3AB50C85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2" y="4053033"/>
            <a:ext cx="1736436" cy="24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0" y="2466604"/>
            <a:ext cx="721797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1" y="2327988"/>
            <a:ext cx="220272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4" y="0"/>
            <a:ext cx="4274916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620480"/>
            <a:ext cx="168285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CF351B-ED31-4C88-9ACF-5CBA302B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2" y="4525347"/>
            <a:ext cx="520479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Esercizi</a:t>
            </a:r>
          </a:p>
        </p:txBody>
      </p:sp>
    </p:spTree>
    <p:extLst>
      <p:ext uri="{BB962C8B-B14F-4D97-AF65-F5344CB8AC3E}">
        <p14:creationId xmlns:p14="http://schemas.microsoft.com/office/powerpoint/2010/main" val="3837381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77A77-2D75-4533-821B-D04BBC1A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F3AB1-F358-4BA7-8A09-508568C3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Vedi documento word consegnato</a:t>
            </a:r>
          </a:p>
        </p:txBody>
      </p:sp>
    </p:spTree>
    <p:extLst>
      <p:ext uri="{BB962C8B-B14F-4D97-AF65-F5344CB8AC3E}">
        <p14:creationId xmlns:p14="http://schemas.microsoft.com/office/powerpoint/2010/main" val="227581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86F02F7-D777-40CB-A2DF-FC81E517E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317AF0B-3C32-4E95-BBC3-78724C59F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466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68CEF-9D24-453D-B9F1-D0A4054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355600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A99F0-4EDB-499D-B211-9BBE4413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1274474"/>
            <a:ext cx="8515711" cy="522792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Versione completa  di ACL, consentono un </a:t>
            </a:r>
            <a:r>
              <a:rPr lang="it-IT" u="sng" dirty="0"/>
              <a:t>triplo</a:t>
            </a:r>
            <a:r>
              <a:rPr lang="it-IT" dirty="0"/>
              <a:t> controllo sui pacchetti, in base a:</a:t>
            </a:r>
          </a:p>
          <a:p>
            <a:pPr lvl="1"/>
            <a:r>
              <a:rPr lang="it-IT" b="1" dirty="0"/>
              <a:t>provenienza  </a:t>
            </a:r>
          </a:p>
          <a:p>
            <a:pPr lvl="1"/>
            <a:r>
              <a:rPr lang="it-IT" b="1" dirty="0"/>
              <a:t>destinazione</a:t>
            </a:r>
          </a:p>
          <a:p>
            <a:pPr lvl="1"/>
            <a:r>
              <a:rPr lang="it-IT" b="1" dirty="0"/>
              <a:t>tipo di protocollo da esaminare </a:t>
            </a:r>
            <a:r>
              <a:rPr lang="it-IT" dirty="0"/>
              <a:t>(es. IP)</a:t>
            </a:r>
          </a:p>
          <a:p>
            <a:endParaRPr lang="it-IT" dirty="0"/>
          </a:p>
          <a:p>
            <a:r>
              <a:rPr lang="it-IT" dirty="0"/>
              <a:t>Particolarmente indicate in scenari più complessi dei precedenti; consentono una più capillare selezione di reti/protocolli nella formulazione delle regole.</a:t>
            </a:r>
          </a:p>
        </p:txBody>
      </p:sp>
    </p:spTree>
    <p:extLst>
      <p:ext uri="{BB962C8B-B14F-4D97-AF65-F5344CB8AC3E}">
        <p14:creationId xmlns:p14="http://schemas.microsoft.com/office/powerpoint/2010/main" val="996674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BB1DE-041D-45EC-9ACF-0799E365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-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C1960F-DFF1-480B-B2DD-5738812D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Scenario più complesso con servizi distribuiti nelle varie reti.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B1B45A-E0FF-4864-84DF-CC6ED05A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37" y="2490788"/>
            <a:ext cx="7200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10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CFD7A0-773F-4991-AF59-6A2873CB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15637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05C83D-AE8D-4159-BBEE-F2F616A3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86" y="1191925"/>
            <a:ext cx="8700726" cy="5181166"/>
          </a:xfrm>
        </p:spPr>
        <p:txBody>
          <a:bodyPr/>
          <a:lstStyle/>
          <a:p>
            <a:r>
              <a:rPr lang="it-IT" u="sng" dirty="0"/>
              <a:t>Sintassi</a:t>
            </a:r>
            <a:r>
              <a:rPr lang="it-IT" dirty="0"/>
              <a:t> generale  </a:t>
            </a:r>
            <a:endParaRPr lang="it-IT" i="1" dirty="0"/>
          </a:p>
          <a:p>
            <a:pPr marL="0" indent="0">
              <a:buNone/>
            </a:pPr>
            <a:r>
              <a:rPr lang="it-IT" sz="2200" i="1" dirty="0"/>
              <a:t>(</a:t>
            </a:r>
            <a:r>
              <a:rPr lang="it-IT" sz="2200" i="1" dirty="0" err="1"/>
              <a:t>config</a:t>
            </a:r>
            <a:r>
              <a:rPr lang="it-IT" sz="2200" i="1" dirty="0"/>
              <a:t>)# </a:t>
            </a:r>
            <a:r>
              <a:rPr lang="it-IT" sz="2200" b="1" i="1" dirty="0"/>
              <a:t>access-list  n  </a:t>
            </a:r>
            <a:r>
              <a:rPr lang="it-IT" sz="2200" b="1" i="1" dirty="0" err="1"/>
              <a:t>action</a:t>
            </a:r>
            <a:r>
              <a:rPr lang="it-IT" sz="2200" b="1" i="1" dirty="0"/>
              <a:t>  </a:t>
            </a:r>
            <a:r>
              <a:rPr lang="it-IT" sz="2200" b="1" i="1" dirty="0" err="1"/>
              <a:t>prot</a:t>
            </a:r>
            <a:r>
              <a:rPr lang="it-IT" sz="2200" b="1" i="1" dirty="0"/>
              <a:t>  </a:t>
            </a:r>
            <a:r>
              <a:rPr lang="it-IT" sz="2200" b="1" i="1" dirty="0" err="1"/>
              <a:t>IP_orig</a:t>
            </a:r>
            <a:r>
              <a:rPr lang="it-IT" sz="2200" b="1" i="1" dirty="0"/>
              <a:t> </a:t>
            </a:r>
            <a:r>
              <a:rPr lang="it-IT" sz="2200" b="1" i="1" dirty="0" err="1"/>
              <a:t>wcm_o</a:t>
            </a:r>
            <a:r>
              <a:rPr lang="it-IT" sz="2200" b="1" i="1" dirty="0"/>
              <a:t>  </a:t>
            </a:r>
            <a:r>
              <a:rPr lang="it-IT" sz="2200" b="1" i="1" dirty="0" err="1"/>
              <a:t>IP_dest</a:t>
            </a:r>
            <a:r>
              <a:rPr lang="it-IT" sz="2200" b="1" i="1" dirty="0"/>
              <a:t>  </a:t>
            </a:r>
            <a:r>
              <a:rPr lang="it-IT" sz="2200" b="1" i="1" dirty="0" err="1"/>
              <a:t>wcm_d</a:t>
            </a:r>
            <a:r>
              <a:rPr lang="it-IT" sz="2200" b="1" i="1" dirty="0"/>
              <a:t>  </a:t>
            </a:r>
            <a:r>
              <a:rPr lang="it-IT" sz="2200" b="1" i="1" dirty="0" err="1"/>
              <a:t>eq</a:t>
            </a:r>
            <a:r>
              <a:rPr lang="it-IT" sz="2200" b="1" i="1" dirty="0"/>
              <a:t> p</a:t>
            </a:r>
          </a:p>
          <a:p>
            <a:pPr marL="0" indent="0">
              <a:buNone/>
            </a:pPr>
            <a:r>
              <a:rPr lang="it-IT" sz="2400" b="1" i="1" dirty="0"/>
              <a:t>  </a:t>
            </a:r>
            <a:endParaRPr lang="it-IT" sz="3000" b="1" i="1" dirty="0"/>
          </a:p>
          <a:p>
            <a:pPr marL="0" indent="0">
              <a:buNone/>
            </a:pPr>
            <a:r>
              <a:rPr lang="it-IT" sz="2400" b="1" i="1" dirty="0"/>
              <a:t>n</a:t>
            </a:r>
            <a:r>
              <a:rPr lang="it-IT" sz="2400" i="1" dirty="0"/>
              <a:t>: numero identificativo dell’ACL (</a:t>
            </a:r>
            <a:r>
              <a:rPr lang="it-IT" sz="2400" b="1" i="1" dirty="0"/>
              <a:t>100..199</a:t>
            </a:r>
            <a:r>
              <a:rPr lang="it-IT" sz="2400" i="1" dirty="0"/>
              <a:t>)</a:t>
            </a:r>
          </a:p>
          <a:p>
            <a:pPr marL="0" indent="0">
              <a:buNone/>
            </a:pPr>
            <a:r>
              <a:rPr lang="it-IT" sz="2400" b="1" i="1" dirty="0" err="1"/>
              <a:t>action</a:t>
            </a:r>
            <a:r>
              <a:rPr lang="it-IT" sz="2400" i="1" dirty="0"/>
              <a:t>: uno dei verbi </a:t>
            </a:r>
            <a:r>
              <a:rPr lang="it-IT" sz="2400" b="1" i="1" dirty="0" err="1"/>
              <a:t>permit</a:t>
            </a:r>
            <a:r>
              <a:rPr lang="it-IT" sz="2400" i="1" dirty="0"/>
              <a:t>, </a:t>
            </a:r>
            <a:r>
              <a:rPr lang="it-IT" sz="2400" b="1" i="1" dirty="0" err="1"/>
              <a:t>deny</a:t>
            </a:r>
            <a:r>
              <a:rPr lang="it-IT" sz="2400" b="1" i="1" dirty="0"/>
              <a:t> </a:t>
            </a:r>
            <a:r>
              <a:rPr lang="it-IT" sz="2400" i="1" dirty="0"/>
              <a:t>(permette o impedisce l’inoltro)</a:t>
            </a:r>
          </a:p>
          <a:p>
            <a:pPr marL="0" indent="0">
              <a:buNone/>
            </a:pPr>
            <a:r>
              <a:rPr lang="it-IT" sz="2400" b="1" i="1" dirty="0" err="1"/>
              <a:t>prot</a:t>
            </a:r>
            <a:r>
              <a:rPr lang="it-IT" sz="2400" b="1" i="1" dirty="0"/>
              <a:t>: </a:t>
            </a:r>
            <a:r>
              <a:rPr lang="it-IT" sz="2400" i="1" dirty="0"/>
              <a:t>protocollo da controllare (es. IP, TCP,UDP…ecc.)</a:t>
            </a:r>
          </a:p>
          <a:p>
            <a:pPr marL="0" indent="0">
              <a:buNone/>
            </a:pPr>
            <a:r>
              <a:rPr lang="it-IT" sz="2400" b="1" i="1" dirty="0" err="1"/>
              <a:t>IP_orig</a:t>
            </a:r>
            <a:r>
              <a:rPr lang="it-IT" sz="2400" b="1" i="1" dirty="0"/>
              <a:t> </a:t>
            </a:r>
            <a:r>
              <a:rPr lang="it-IT" sz="2400" i="1" dirty="0"/>
              <a:t>: indirizzo IP di origine</a:t>
            </a:r>
          </a:p>
          <a:p>
            <a:pPr marL="0" indent="0">
              <a:buNone/>
            </a:pPr>
            <a:r>
              <a:rPr lang="it-IT" sz="2400" b="1" i="1" dirty="0" err="1"/>
              <a:t>wcm_o</a:t>
            </a:r>
            <a:r>
              <a:rPr lang="it-IT" sz="2400" b="1" i="1" dirty="0"/>
              <a:t> : </a:t>
            </a:r>
            <a:r>
              <a:rPr lang="it-IT" sz="2400" i="1" dirty="0"/>
              <a:t>specifica i bit da controllare dell’indirizzo IP di origine  </a:t>
            </a:r>
          </a:p>
          <a:p>
            <a:pPr marL="0" indent="0">
              <a:buNone/>
            </a:pPr>
            <a:r>
              <a:rPr lang="it-IT" sz="2400" b="1" i="1" dirty="0" err="1"/>
              <a:t>IP_dest</a:t>
            </a:r>
            <a:r>
              <a:rPr lang="it-IT" sz="2400" b="1" i="1" dirty="0"/>
              <a:t> </a:t>
            </a:r>
            <a:r>
              <a:rPr lang="it-IT" sz="2400" i="1" dirty="0"/>
              <a:t>: indirizzo IP di destinazione</a:t>
            </a:r>
          </a:p>
          <a:p>
            <a:pPr marL="0" indent="0">
              <a:buNone/>
            </a:pPr>
            <a:r>
              <a:rPr lang="it-IT" sz="2400" b="1" i="1" dirty="0" err="1"/>
              <a:t>wcm_d</a:t>
            </a:r>
            <a:r>
              <a:rPr lang="it-IT" sz="2400" b="1" i="1" dirty="0"/>
              <a:t> :</a:t>
            </a:r>
            <a:r>
              <a:rPr lang="it-IT" sz="2300" b="1" i="1" dirty="0"/>
              <a:t> </a:t>
            </a:r>
            <a:r>
              <a:rPr lang="it-IT" sz="2300" i="1" dirty="0"/>
              <a:t>specifica i bit da controllare dell’indirizzo IP di destinazione </a:t>
            </a:r>
          </a:p>
          <a:p>
            <a:pPr marL="0" indent="0">
              <a:buNone/>
            </a:pPr>
            <a:r>
              <a:rPr lang="it-IT" sz="2400" b="1" i="1" dirty="0" err="1"/>
              <a:t>eq</a:t>
            </a:r>
            <a:r>
              <a:rPr lang="it-IT" sz="2400" b="1" i="1" dirty="0"/>
              <a:t> p:</a:t>
            </a:r>
            <a:r>
              <a:rPr lang="it-IT" sz="2300" b="1" i="1" dirty="0"/>
              <a:t> </a:t>
            </a:r>
            <a:r>
              <a:rPr lang="it-IT" sz="2300" i="1" dirty="0"/>
              <a:t>specifica la porta relativa allo specifico protocollo (opzionale)</a:t>
            </a:r>
          </a:p>
          <a:p>
            <a:pPr marL="0" indent="0">
              <a:buNone/>
            </a:pPr>
            <a:endParaRPr lang="it-IT" sz="2300" i="1" dirty="0"/>
          </a:p>
          <a:p>
            <a:pPr marL="0" indent="0">
              <a:buNone/>
            </a:pPr>
            <a:endParaRPr lang="it-IT" sz="3000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CE8A700-91B9-489F-AD62-FD8CD80E9EB2}"/>
              </a:ext>
            </a:extLst>
          </p:cNvPr>
          <p:cNvSpPr/>
          <p:nvPr/>
        </p:nvSpPr>
        <p:spPr bwMode="auto">
          <a:xfrm>
            <a:off x="8311304" y="1774141"/>
            <a:ext cx="55611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CC4E805-5BB7-4E04-ABC0-250F6CEEE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88" y="251344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5553A5F-F325-4C81-932B-6420B0EDB5FF}"/>
              </a:ext>
            </a:extLst>
          </p:cNvPr>
          <p:cNvSpPr/>
          <p:nvPr/>
        </p:nvSpPr>
        <p:spPr bwMode="auto">
          <a:xfrm>
            <a:off x="7396480" y="1774141"/>
            <a:ext cx="85987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AC48966-31DE-4ABB-B971-6139BAF34D6B}"/>
              </a:ext>
            </a:extLst>
          </p:cNvPr>
          <p:cNvSpPr/>
          <p:nvPr/>
        </p:nvSpPr>
        <p:spPr bwMode="auto">
          <a:xfrm>
            <a:off x="6380480" y="1774141"/>
            <a:ext cx="961051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799645E-80B0-44C2-AA24-B3F9AB3FD8EC}"/>
              </a:ext>
            </a:extLst>
          </p:cNvPr>
          <p:cNvSpPr/>
          <p:nvPr/>
        </p:nvSpPr>
        <p:spPr bwMode="auto">
          <a:xfrm>
            <a:off x="4483350" y="1774141"/>
            <a:ext cx="96105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72002D2-B6EC-455E-B4EE-21B08F847D5B}"/>
              </a:ext>
            </a:extLst>
          </p:cNvPr>
          <p:cNvSpPr/>
          <p:nvPr/>
        </p:nvSpPr>
        <p:spPr bwMode="auto">
          <a:xfrm>
            <a:off x="5471874" y="1784334"/>
            <a:ext cx="85987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4871F5A-08D3-4FAB-ADAD-B820FB07CE41}"/>
              </a:ext>
            </a:extLst>
          </p:cNvPr>
          <p:cNvSpPr/>
          <p:nvPr/>
        </p:nvSpPr>
        <p:spPr bwMode="auto">
          <a:xfrm>
            <a:off x="3032533" y="1784333"/>
            <a:ext cx="785543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95EFA9B-0818-4AC5-8CA3-2A0C55909D1F}"/>
              </a:ext>
            </a:extLst>
          </p:cNvPr>
          <p:cNvSpPr/>
          <p:nvPr/>
        </p:nvSpPr>
        <p:spPr bwMode="auto">
          <a:xfrm>
            <a:off x="3872094" y="1774172"/>
            <a:ext cx="55537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78EE480-ED59-4294-A0BC-9F39739CA2E4}"/>
              </a:ext>
            </a:extLst>
          </p:cNvPr>
          <p:cNvSpPr/>
          <p:nvPr/>
        </p:nvSpPr>
        <p:spPr bwMode="auto">
          <a:xfrm>
            <a:off x="2712719" y="1784332"/>
            <a:ext cx="24039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1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06400"/>
            <a:ext cx="8428038" cy="776288"/>
          </a:xfrm>
        </p:spPr>
        <p:txBody>
          <a:bodyPr/>
          <a:lstStyle/>
          <a:p>
            <a:r>
              <a:rPr lang="it-IT" dirty="0"/>
              <a:t>Esempi - 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53" y="1182688"/>
            <a:ext cx="8880583" cy="5365894"/>
          </a:xfrm>
        </p:spPr>
        <p:txBody>
          <a:bodyPr/>
          <a:lstStyle/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permette</a:t>
            </a:r>
            <a:r>
              <a:rPr lang="it-IT" sz="2400" dirty="0"/>
              <a:t> il transito a tutti i pacchetti provenienti dal </a:t>
            </a:r>
            <a:r>
              <a:rPr lang="it-IT" sz="2400" b="1" dirty="0"/>
              <a:t>PC </a:t>
            </a:r>
            <a:r>
              <a:rPr lang="it-IT" sz="2400" dirty="0"/>
              <a:t>con IP </a:t>
            </a:r>
            <a:r>
              <a:rPr lang="it-IT" sz="2400" i="1" dirty="0"/>
              <a:t>192.168.2.3/24</a:t>
            </a:r>
            <a:r>
              <a:rPr lang="it-IT" sz="2400" dirty="0"/>
              <a:t> e destinati alla rete </a:t>
            </a:r>
            <a:r>
              <a:rPr lang="it-IT" sz="2400" i="1" dirty="0"/>
              <a:t>192.168.1.0/24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100" i="1" dirty="0"/>
              <a:t>(</a:t>
            </a:r>
            <a:r>
              <a:rPr lang="it-IT" sz="2100" i="1" dirty="0" err="1"/>
              <a:t>config</a:t>
            </a:r>
            <a:r>
              <a:rPr lang="it-IT" sz="2100" i="1" dirty="0"/>
              <a:t>)# </a:t>
            </a:r>
            <a:r>
              <a:rPr lang="it-IT" sz="2100" b="1" i="1" dirty="0"/>
              <a:t>access-list  100  </a:t>
            </a:r>
            <a:r>
              <a:rPr lang="it-IT" sz="2100" b="1" i="1" dirty="0" err="1"/>
              <a:t>permit</a:t>
            </a:r>
            <a:r>
              <a:rPr lang="it-IT" sz="2100" b="1" i="1" dirty="0"/>
              <a:t>  </a:t>
            </a:r>
            <a:r>
              <a:rPr lang="it-IT" sz="2100" b="1" i="1" dirty="0" err="1"/>
              <a:t>ip</a:t>
            </a:r>
            <a:r>
              <a:rPr lang="it-IT" sz="2100" b="1" i="1" dirty="0"/>
              <a:t> 192.168.2.3  0.0.0.0  192.168.1.0  0.0.0.255</a:t>
            </a:r>
          </a:p>
          <a:p>
            <a:pPr marL="0" indent="0">
              <a:buNone/>
            </a:pPr>
            <a:r>
              <a:rPr lang="it-IT" sz="2000" i="1" dirty="0"/>
              <a:t>oppure in modo equivalente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permit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host</a:t>
            </a:r>
            <a:r>
              <a:rPr lang="it-IT" sz="2000" b="1" i="1" dirty="0"/>
              <a:t>   192.168.2.3  192.168.1.0  0.0.0.255</a:t>
            </a:r>
          </a:p>
          <a:p>
            <a:pPr marL="0" indent="0" algn="just">
              <a:buNone/>
            </a:pPr>
            <a:endParaRPr lang="it-IT" sz="2400" dirty="0"/>
          </a:p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impedisce</a:t>
            </a:r>
            <a:r>
              <a:rPr lang="it-IT" sz="2400" dirty="0"/>
              <a:t> il transito tutti i pacchetti provenienti dalla </a:t>
            </a:r>
            <a:r>
              <a:rPr lang="it-IT" sz="2400" b="1" dirty="0"/>
              <a:t>rete </a:t>
            </a:r>
            <a:r>
              <a:rPr lang="it-IT" sz="2400" dirty="0"/>
              <a:t>con IP </a:t>
            </a:r>
            <a:r>
              <a:rPr lang="it-IT" sz="2400" i="1" dirty="0"/>
              <a:t>192.168.2.0/24</a:t>
            </a:r>
            <a:r>
              <a:rPr lang="it-IT" sz="2400" dirty="0"/>
              <a:t> e destinati alla rete </a:t>
            </a:r>
            <a:r>
              <a:rPr lang="it-IT" sz="2400" i="1" dirty="0"/>
              <a:t>192.168.1.0/24</a:t>
            </a:r>
          </a:p>
          <a:p>
            <a:pPr algn="just"/>
            <a:endParaRPr lang="it-IT" sz="2400" dirty="0"/>
          </a:p>
          <a:p>
            <a:pPr marL="0" indent="0">
              <a:buNone/>
            </a:pPr>
            <a:r>
              <a:rPr lang="it-IT" sz="2000" i="1" dirty="0"/>
              <a:t> 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192.168.2.0  0.0.0.255  192.168.1.0  0.0.0.255</a:t>
            </a:r>
          </a:p>
          <a:p>
            <a:pPr marL="0" indent="0">
              <a:buNone/>
            </a:pPr>
            <a:r>
              <a:rPr lang="it-IT" sz="2800" i="1" dirty="0"/>
              <a:t> </a:t>
            </a:r>
            <a:endParaRPr lang="it-IT" sz="2800" b="1" i="1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" y="4111338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9E097D4-028A-4EB2-9867-A9BEAAB7E8A7}"/>
              </a:ext>
            </a:extLst>
          </p:cNvPr>
          <p:cNvSpPr/>
          <p:nvPr/>
        </p:nvSpPr>
        <p:spPr bwMode="auto">
          <a:xfrm>
            <a:off x="257969" y="2548080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2756A6C-1282-41B1-92EF-58F77D7EB96E}"/>
              </a:ext>
            </a:extLst>
          </p:cNvPr>
          <p:cNvSpPr/>
          <p:nvPr/>
        </p:nvSpPr>
        <p:spPr bwMode="auto">
          <a:xfrm>
            <a:off x="257969" y="3326030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E903589-055F-4C1C-BA45-ABFAE89B8F33}"/>
              </a:ext>
            </a:extLst>
          </p:cNvPr>
          <p:cNvSpPr/>
          <p:nvPr/>
        </p:nvSpPr>
        <p:spPr bwMode="auto">
          <a:xfrm>
            <a:off x="257969" y="5707639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19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06400"/>
            <a:ext cx="8428038" cy="776288"/>
          </a:xfrm>
        </p:spPr>
        <p:txBody>
          <a:bodyPr/>
          <a:lstStyle/>
          <a:p>
            <a:r>
              <a:rPr lang="it-IT" dirty="0"/>
              <a:t>Esempi - 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1" y="1182688"/>
            <a:ext cx="8972947" cy="5365894"/>
          </a:xfrm>
        </p:spPr>
        <p:txBody>
          <a:bodyPr/>
          <a:lstStyle/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impedisce</a:t>
            </a:r>
            <a:r>
              <a:rPr lang="it-IT" sz="2400" dirty="0"/>
              <a:t> il transito a tutti i pacchetti provenienti da qualsiasi rete ed aventi qualsiasi destinazione </a:t>
            </a:r>
            <a:endParaRPr lang="it-IT" sz="2400" i="1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</a:t>
            </a:r>
            <a:r>
              <a:rPr lang="it-IT" sz="2000" b="1" i="1" dirty="0" err="1"/>
              <a:t>ip</a:t>
            </a:r>
            <a:r>
              <a:rPr lang="it-IT" sz="2000" b="1" i="1" dirty="0"/>
              <a:t>  0.0.0.0 255.255.255.255 0.0.0.0 255.255.255.255 </a:t>
            </a:r>
          </a:p>
          <a:p>
            <a:pPr marL="0" indent="0">
              <a:buNone/>
            </a:pPr>
            <a:r>
              <a:rPr lang="it-IT" sz="2000" i="1" dirty="0"/>
              <a:t>oppure in modo equivalente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any</a:t>
            </a:r>
            <a:r>
              <a:rPr lang="it-IT" sz="2000" b="1" i="1" dirty="0"/>
              <a:t>   </a:t>
            </a:r>
            <a:r>
              <a:rPr lang="it-IT" sz="2000" b="1" i="1" dirty="0" err="1"/>
              <a:t>any</a:t>
            </a:r>
            <a:endParaRPr lang="it-IT" sz="2000" b="1" i="1" dirty="0"/>
          </a:p>
          <a:p>
            <a:pPr marL="0" indent="0" algn="just">
              <a:buNone/>
            </a:pPr>
            <a:endParaRPr lang="it-IT" sz="2400" dirty="0"/>
          </a:p>
          <a:p>
            <a:pPr algn="just"/>
            <a:r>
              <a:rPr lang="it-IT" sz="2000" dirty="0"/>
              <a:t>Sintassi di una regola ACL </a:t>
            </a:r>
            <a:r>
              <a:rPr lang="it-IT" sz="2000" i="1" dirty="0"/>
              <a:t>Estesa</a:t>
            </a:r>
            <a:r>
              <a:rPr lang="it-IT" sz="2000" dirty="0"/>
              <a:t> che </a:t>
            </a:r>
            <a:r>
              <a:rPr lang="it-IT" sz="2000" b="1" dirty="0"/>
              <a:t>permette</a:t>
            </a:r>
            <a:r>
              <a:rPr lang="it-IT" sz="2000" dirty="0"/>
              <a:t> il transito a tutti i </a:t>
            </a:r>
          </a:p>
          <a:p>
            <a:pPr marL="0" indent="0" algn="just">
              <a:buNone/>
            </a:pPr>
            <a:r>
              <a:rPr lang="it-IT" sz="2000" dirty="0"/>
              <a:t>     pacchetti provenienti dal </a:t>
            </a:r>
            <a:r>
              <a:rPr lang="it-IT" sz="2000" b="1" dirty="0"/>
              <a:t>PC </a:t>
            </a:r>
            <a:r>
              <a:rPr lang="it-IT" sz="2000" dirty="0"/>
              <a:t>con IP </a:t>
            </a:r>
            <a:r>
              <a:rPr lang="it-IT" sz="2000" i="1" dirty="0"/>
              <a:t>192.168.2.3/24</a:t>
            </a:r>
            <a:r>
              <a:rPr lang="it-IT" sz="2000" dirty="0"/>
              <a:t> destinati verso qualsiasi rete  </a:t>
            </a:r>
            <a:endParaRPr lang="it-IT" sz="2000" i="1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permit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host</a:t>
            </a:r>
            <a:r>
              <a:rPr lang="it-IT" sz="2000" b="1" i="1" dirty="0"/>
              <a:t> 192.168.2.3 </a:t>
            </a:r>
            <a:r>
              <a:rPr lang="it-IT" sz="2000" b="1" i="1" dirty="0" err="1"/>
              <a:t>any</a:t>
            </a:r>
            <a:endParaRPr lang="it-IT" sz="2000" b="1" i="1" dirty="0"/>
          </a:p>
          <a:p>
            <a:pPr marL="0" indent="0">
              <a:buNone/>
            </a:pPr>
            <a:r>
              <a:rPr lang="it-IT" sz="1800" i="1" dirty="0"/>
              <a:t> </a:t>
            </a:r>
            <a:endParaRPr lang="it-IT" sz="1800" b="1" i="1" dirty="0"/>
          </a:p>
          <a:p>
            <a:pPr algn="just"/>
            <a:endParaRPr lang="it-IT" sz="2000" b="1" i="1" dirty="0"/>
          </a:p>
          <a:p>
            <a:pPr marL="0" indent="0">
              <a:buNone/>
            </a:pPr>
            <a:r>
              <a:rPr lang="it-IT" sz="2800" i="1" dirty="0"/>
              <a:t> </a:t>
            </a:r>
            <a:endParaRPr lang="it-IT" sz="2800" b="1" i="1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991264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54E4A86-BCD3-4D43-A7E8-3D0BF4A77998}"/>
              </a:ext>
            </a:extLst>
          </p:cNvPr>
          <p:cNvSpPr/>
          <p:nvPr/>
        </p:nvSpPr>
        <p:spPr bwMode="auto">
          <a:xfrm>
            <a:off x="166688" y="2600526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3B84D82-37FE-468F-ADDB-9D38DE81E937}"/>
              </a:ext>
            </a:extLst>
          </p:cNvPr>
          <p:cNvSpPr/>
          <p:nvPr/>
        </p:nvSpPr>
        <p:spPr bwMode="auto">
          <a:xfrm>
            <a:off x="166688" y="3385834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E73CD92-4AD9-4DFF-BBA4-80FC798EB3B4}"/>
              </a:ext>
            </a:extLst>
          </p:cNvPr>
          <p:cNvSpPr/>
          <p:nvPr/>
        </p:nvSpPr>
        <p:spPr bwMode="auto">
          <a:xfrm>
            <a:off x="166688" y="5028766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6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A quale interfaccia  applicare l’ ACL Estesa ?</a:t>
            </a:r>
          </a:p>
          <a:p>
            <a:r>
              <a:rPr lang="it-IT" sz="2800" dirty="0"/>
              <a:t>Tenendo conto che le ACL estese consentono di specificare la destinazione,  vale quanto segue.</a:t>
            </a:r>
          </a:p>
          <a:p>
            <a:pPr marL="0" indent="0" algn="ctr">
              <a:buNone/>
            </a:pPr>
            <a:r>
              <a:rPr lang="it-IT" b="1" dirty="0"/>
              <a:t>REGOLA GENERALE</a:t>
            </a:r>
          </a:p>
          <a:p>
            <a:pPr marL="0" indent="0">
              <a:buNone/>
            </a:pPr>
            <a:r>
              <a:rPr lang="it-IT" dirty="0"/>
              <a:t>Le ACL estese devono essere applicate (quando possibile) al router (ed alla sua interfaccia) più vicini alla rete origine dei pacchetti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34B0DA-8481-4205-8508-2695540EC92D}"/>
              </a:ext>
            </a:extLst>
          </p:cNvPr>
          <p:cNvSpPr/>
          <p:nvPr/>
        </p:nvSpPr>
        <p:spPr bwMode="auto">
          <a:xfrm>
            <a:off x="326920" y="2593812"/>
            <a:ext cx="8428036" cy="215170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06" y="4745512"/>
            <a:ext cx="3116268" cy="2112487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5339324" y="5822159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2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4842"/>
            <a:ext cx="8428038" cy="776288"/>
          </a:xfrm>
        </p:spPr>
        <p:txBody>
          <a:bodyPr/>
          <a:lstStyle/>
          <a:p>
            <a:r>
              <a:rPr lang="it-IT" dirty="0"/>
              <a:t>ACL Estese - definizione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960871"/>
            <a:ext cx="8642783" cy="5583526"/>
          </a:xfrm>
        </p:spPr>
        <p:txBody>
          <a:bodyPr/>
          <a:lstStyle/>
          <a:p>
            <a:r>
              <a:rPr lang="it-IT" dirty="0"/>
              <a:t>Analogamente alle ACL Standard, si crea </a:t>
            </a:r>
            <a:r>
              <a:rPr lang="it-IT" b="1" dirty="0"/>
              <a:t>l’associazione</a:t>
            </a:r>
          </a:p>
          <a:p>
            <a:pPr marL="0" indent="0">
              <a:buNone/>
            </a:pPr>
            <a:r>
              <a:rPr lang="it-IT" b="1" dirty="0"/>
              <a:t> ACL + Interfaccia </a:t>
            </a:r>
            <a:r>
              <a:rPr lang="it-IT" dirty="0"/>
              <a:t>+ </a:t>
            </a:r>
            <a:r>
              <a:rPr lang="it-IT" b="1" dirty="0"/>
              <a:t>direzione del traffico </a:t>
            </a:r>
            <a:r>
              <a:rPr lang="it-IT" dirty="0"/>
              <a:t>da  </a:t>
            </a:r>
          </a:p>
          <a:p>
            <a:pPr marL="0" indent="0">
              <a:buNone/>
            </a:pPr>
            <a:r>
              <a:rPr lang="it-IT" dirty="0"/>
              <a:t>							  controllare</a:t>
            </a:r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</a:t>
            </a:r>
            <a:r>
              <a:rPr lang="it-IT" sz="3000" i="1" dirty="0"/>
              <a:t>)#</a:t>
            </a:r>
            <a:r>
              <a:rPr lang="it-IT" sz="3000" b="1" i="1" dirty="0" err="1"/>
              <a:t>interface</a:t>
            </a:r>
            <a:r>
              <a:rPr lang="it-IT" sz="3000" i="1" dirty="0"/>
              <a:t> </a:t>
            </a:r>
            <a:r>
              <a:rPr lang="it-IT" sz="3000" i="1" dirty="0" err="1"/>
              <a:t>spec_interfaccia</a:t>
            </a:r>
            <a:endParaRPr lang="it-IT" sz="3000" i="1" dirty="0"/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config-if</a:t>
            </a:r>
            <a:r>
              <a:rPr lang="it-IT" sz="3000" i="1" dirty="0"/>
              <a:t>)# </a:t>
            </a:r>
            <a:r>
              <a:rPr lang="it-IT" sz="3000" b="1" i="1" dirty="0" err="1"/>
              <a:t>ip</a:t>
            </a:r>
            <a:r>
              <a:rPr lang="it-IT" sz="3000" i="1" dirty="0"/>
              <a:t> </a:t>
            </a:r>
            <a:r>
              <a:rPr lang="it-IT" sz="3000" b="1" i="1" dirty="0"/>
              <a:t>access-group   </a:t>
            </a:r>
            <a:r>
              <a:rPr lang="it-IT" sz="3000" i="1" dirty="0"/>
              <a:t>n   dir</a:t>
            </a:r>
            <a:endParaRPr lang="it-IT" sz="3000" dirty="0"/>
          </a:p>
          <a:p>
            <a:pPr marL="0" indent="0">
              <a:buNone/>
            </a:pPr>
            <a:r>
              <a:rPr lang="it-IT" dirty="0"/>
              <a:t>Dove</a:t>
            </a:r>
          </a:p>
          <a:p>
            <a:r>
              <a:rPr lang="it-IT" sz="2400" i="1" dirty="0" err="1"/>
              <a:t>spec_interfaccia</a:t>
            </a:r>
            <a:r>
              <a:rPr lang="it-IT" sz="2400" i="1" dirty="0"/>
              <a:t> : </a:t>
            </a:r>
            <a:r>
              <a:rPr lang="it-IT" sz="2400" dirty="0"/>
              <a:t> indica la denominazione dell’interfaccia oggetto dell’ACL (es Fe0/0)</a:t>
            </a:r>
          </a:p>
          <a:p>
            <a:r>
              <a:rPr lang="it-IT" sz="2400" i="1" dirty="0"/>
              <a:t>n: </a:t>
            </a:r>
            <a:r>
              <a:rPr lang="it-IT" sz="2400" dirty="0"/>
              <a:t> identificatore numerico dell’ACL</a:t>
            </a:r>
          </a:p>
          <a:p>
            <a:r>
              <a:rPr lang="it-IT" sz="2400" i="1" dirty="0"/>
              <a:t>dir: </a:t>
            </a:r>
            <a:r>
              <a:rPr lang="it-IT" sz="2400" dirty="0"/>
              <a:t> esprime la direzione del traffico (</a:t>
            </a:r>
            <a:r>
              <a:rPr lang="it-IT" sz="2400" b="1" i="1" dirty="0"/>
              <a:t>in</a:t>
            </a:r>
            <a:r>
              <a:rPr lang="it-IT" sz="2400" dirty="0"/>
              <a:t> o </a:t>
            </a:r>
            <a:r>
              <a:rPr lang="it-IT" sz="2400" b="1" i="1" dirty="0"/>
              <a:t>out</a:t>
            </a:r>
            <a:r>
              <a:rPr lang="it-IT" sz="2400" dirty="0"/>
              <a:t>)</a:t>
            </a:r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435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C4CB6-A8C6-4334-980F-54AC27BE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D5E497-2868-4848-A1E3-5A9E64178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019" y="1888872"/>
            <a:ext cx="1967345" cy="4784725"/>
          </a:xfrm>
        </p:spPr>
        <p:txBody>
          <a:bodyPr/>
          <a:lstStyle/>
          <a:p>
            <a:pPr marL="0" indent="0">
              <a:buNone/>
            </a:pPr>
            <a:r>
              <a:rPr lang="it-IT" i="1" dirty="0"/>
              <a:t>Regola 1</a:t>
            </a:r>
          </a:p>
          <a:p>
            <a:pPr marL="0" indent="0">
              <a:buNone/>
            </a:pPr>
            <a:r>
              <a:rPr lang="it-IT" i="1" dirty="0"/>
              <a:t>Regola 2</a:t>
            </a:r>
          </a:p>
          <a:p>
            <a:pPr marL="0" indent="0">
              <a:buNone/>
            </a:pPr>
            <a:r>
              <a:rPr lang="it-IT" i="1" dirty="0"/>
              <a:t>Regola 3</a:t>
            </a:r>
          </a:p>
          <a:p>
            <a:pPr marL="0" indent="0">
              <a:buNone/>
            </a:pPr>
            <a:r>
              <a:rPr lang="it-IT" i="1" dirty="0"/>
              <a:t>Regola 4</a:t>
            </a:r>
          </a:p>
          <a:p>
            <a:pPr marL="0" indent="0">
              <a:buNone/>
            </a:pPr>
            <a:r>
              <a:rPr lang="it-IT" i="1" dirty="0"/>
              <a:t>Regola 5</a:t>
            </a:r>
          </a:p>
          <a:p>
            <a:pPr marL="0" indent="0">
              <a:buNone/>
            </a:pPr>
            <a:r>
              <a:rPr lang="it-IT" i="1" dirty="0"/>
              <a:t>….</a:t>
            </a:r>
          </a:p>
          <a:p>
            <a:pPr marL="0" indent="0">
              <a:buNone/>
            </a:pPr>
            <a:r>
              <a:rPr lang="it-IT" i="1" dirty="0"/>
              <a:t>Regola 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561855D-35CE-41C4-8E1D-1B7306D4C648}"/>
              </a:ext>
            </a:extLst>
          </p:cNvPr>
          <p:cNvSpPr txBox="1">
            <a:spLocks/>
          </p:cNvSpPr>
          <p:nvPr/>
        </p:nvSpPr>
        <p:spPr bwMode="auto">
          <a:xfrm>
            <a:off x="349250" y="1888872"/>
            <a:ext cx="1967345" cy="466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it-IT" sz="2000" kern="0" dirty="0"/>
              <a:t>Inizia ad esaminare le regole presenti nella lista, una dopo l’altra, nell’ordine di definizione, fintanto che non viene incontrata una regola che viene soddisfatta.</a:t>
            </a:r>
          </a:p>
          <a:p>
            <a:pPr marL="0" indent="0">
              <a:buFontTx/>
              <a:buNone/>
            </a:pPr>
            <a:r>
              <a:rPr lang="it-IT" sz="2000" kern="0" dirty="0"/>
              <a:t>Le rimanenti regole non vengono prese in esame.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BAF2DFA-CC95-4F46-9B1E-6D77D94C0A70}"/>
              </a:ext>
            </a:extLst>
          </p:cNvPr>
          <p:cNvSpPr txBox="1">
            <a:spLocks/>
          </p:cNvSpPr>
          <p:nvPr/>
        </p:nvSpPr>
        <p:spPr bwMode="auto">
          <a:xfrm>
            <a:off x="463694" y="1233308"/>
            <a:ext cx="8331056" cy="65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it-IT" kern="0" dirty="0"/>
              <a:t>Cosa fa il router quando arriva un pacchetto?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BE28DBD-63A6-4EFD-997E-9633DCBC0D61}"/>
              </a:ext>
            </a:extLst>
          </p:cNvPr>
          <p:cNvSpPr/>
          <p:nvPr/>
        </p:nvSpPr>
        <p:spPr bwMode="auto">
          <a:xfrm>
            <a:off x="2131868" y="2009596"/>
            <a:ext cx="888424" cy="42516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FB7234-C318-4732-8A2E-D5047BA662C2}"/>
              </a:ext>
            </a:extLst>
          </p:cNvPr>
          <p:cNvSpPr/>
          <p:nvPr/>
        </p:nvSpPr>
        <p:spPr bwMode="auto">
          <a:xfrm>
            <a:off x="3001820" y="3625669"/>
            <a:ext cx="1967345" cy="655565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88000">
                <a:schemeClr val="accent1">
                  <a:tint val="23500"/>
                  <a:satMod val="160000"/>
                  <a:alpha val="2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A12CCFC6-C281-4D92-996D-2C77E72D85D1}"/>
              </a:ext>
            </a:extLst>
          </p:cNvPr>
          <p:cNvSpPr/>
          <p:nvPr/>
        </p:nvSpPr>
        <p:spPr bwMode="auto">
          <a:xfrm>
            <a:off x="2400588" y="2479928"/>
            <a:ext cx="185594" cy="15655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ccia a gallone 8">
            <a:extLst>
              <a:ext uri="{FF2B5EF4-FFF2-40B4-BE49-F238E27FC236}">
                <a16:creationId xmlns:a16="http://schemas.microsoft.com/office/drawing/2014/main" id="{53949C2A-790E-41E1-A4A0-8FA5C3244E70}"/>
              </a:ext>
            </a:extLst>
          </p:cNvPr>
          <p:cNvSpPr/>
          <p:nvPr/>
        </p:nvSpPr>
        <p:spPr bwMode="auto">
          <a:xfrm>
            <a:off x="2715491" y="3625669"/>
            <a:ext cx="304801" cy="545886"/>
          </a:xfrm>
          <a:prstGeom prst="chevr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27CC7658-B973-4FB2-A16F-7B461B0B9268}"/>
              </a:ext>
            </a:extLst>
          </p:cNvPr>
          <p:cNvSpPr/>
          <p:nvPr/>
        </p:nvSpPr>
        <p:spPr bwMode="auto">
          <a:xfrm>
            <a:off x="5477164" y="2364509"/>
            <a:ext cx="3158836" cy="2752436"/>
          </a:xfrm>
          <a:prstGeom prst="wedgeRoundRectCallout">
            <a:avLst>
              <a:gd name="adj1" fmla="val -64624"/>
              <a:gd name="adj2" fmla="val -2601"/>
              <a:gd name="adj3" fmla="val 16667"/>
            </a:avLst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Regola soddisfatta quando il PATTERN espresso nella regola corrisponde al pacchetto in esame</a:t>
            </a:r>
          </a:p>
        </p:txBody>
      </p:sp>
    </p:spTree>
    <p:extLst>
      <p:ext uri="{BB962C8B-B14F-4D97-AF65-F5344CB8AC3E}">
        <p14:creationId xmlns:p14="http://schemas.microsoft.com/office/powerpoint/2010/main" val="2509341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42" y="389183"/>
            <a:ext cx="8428038" cy="776288"/>
          </a:xfrm>
        </p:spPr>
        <p:txBody>
          <a:bodyPr/>
          <a:lstStyle/>
          <a:p>
            <a:r>
              <a:rPr lang="it-IT" dirty="0"/>
              <a:t>ACL Estese - applicazione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119492"/>
            <a:ext cx="8428037" cy="5262835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in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CE2CFB-18AC-4996-8D5F-D1AB860F4692}"/>
              </a:ext>
            </a:extLst>
          </p:cNvPr>
          <p:cNvSpPr txBox="1"/>
          <p:nvPr/>
        </p:nvSpPr>
        <p:spPr>
          <a:xfrm>
            <a:off x="249381" y="5637820"/>
            <a:ext cx="854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Nota</a:t>
            </a:r>
            <a:r>
              <a:rPr lang="it-IT" dirty="0"/>
              <a:t>: viene controllato il traffico in ingresso da </a:t>
            </a:r>
            <a:r>
              <a:rPr lang="it-IT" i="1" dirty="0"/>
              <a:t>Fa0/0</a:t>
            </a:r>
            <a:r>
              <a:rPr lang="it-IT" dirty="0"/>
              <a:t> per impedire che i pacchetti «pericolosi» vadano oltre la rete di origine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656C66-4B71-4B85-B236-75CEBF15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44" y="2907612"/>
            <a:ext cx="4038240" cy="2737483"/>
          </a:xfrm>
          <a:prstGeom prst="rect">
            <a:avLst/>
          </a:prstGeom>
        </p:spPr>
      </p:pic>
      <p:sp>
        <p:nvSpPr>
          <p:cNvPr id="13" name="Stella a 6 punte 12">
            <a:extLst>
              <a:ext uri="{FF2B5EF4-FFF2-40B4-BE49-F238E27FC236}">
                <a16:creationId xmlns:a16="http://schemas.microsoft.com/office/drawing/2014/main" id="{CEB8436F-97C9-4F72-AB09-2ABF93E2E5EC}"/>
              </a:ext>
            </a:extLst>
          </p:cNvPr>
          <p:cNvSpPr/>
          <p:nvPr/>
        </p:nvSpPr>
        <p:spPr bwMode="auto">
          <a:xfrm>
            <a:off x="5274669" y="4311337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4F9F297A-00A7-4D8A-AA8B-9B34CD2B6B49}"/>
              </a:ext>
            </a:extLst>
          </p:cNvPr>
          <p:cNvSpPr/>
          <p:nvPr/>
        </p:nvSpPr>
        <p:spPr bwMode="auto">
          <a:xfrm>
            <a:off x="6425769" y="2771562"/>
            <a:ext cx="2351519" cy="1135420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questo caso il traffico è in ingresso all’interfaccia del router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reccia a sinistra 14">
            <a:extLst>
              <a:ext uri="{FF2B5EF4-FFF2-40B4-BE49-F238E27FC236}">
                <a16:creationId xmlns:a16="http://schemas.microsoft.com/office/drawing/2014/main" id="{911AAF62-B164-4D23-8A6D-68BE8C400CE4}"/>
              </a:ext>
            </a:extLst>
          </p:cNvPr>
          <p:cNvSpPr/>
          <p:nvPr/>
        </p:nvSpPr>
        <p:spPr bwMode="auto">
          <a:xfrm rot="19242032">
            <a:off x="5564603" y="3837160"/>
            <a:ext cx="1025236" cy="212436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2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 - ? Router/interfaccia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La regola generale può essere giustificata in base alla seguente considerazione: </a:t>
            </a:r>
          </a:p>
          <a:p>
            <a:pPr lvl="1"/>
            <a:r>
              <a:rPr lang="it-IT" sz="2400" i="1" dirty="0"/>
              <a:t>conoscendo la destinazione dei pacchetti già  dalla loro rete di origine, </a:t>
            </a:r>
          </a:p>
          <a:p>
            <a:pPr lvl="1"/>
            <a:r>
              <a:rPr lang="it-IT" sz="2400" i="1" dirty="0"/>
              <a:t>grazie al fatto che le ACL estese possono dare indicazioni al router sulla rete di destinazione</a:t>
            </a:r>
          </a:p>
          <a:p>
            <a:pPr marL="0" indent="0">
              <a:buNone/>
            </a:pPr>
            <a:r>
              <a:rPr lang="it-IT" sz="2800" dirty="0"/>
              <a:t>E’ opportuno bloccare il prima possibile i pacchetti in modo da </a:t>
            </a:r>
            <a:r>
              <a:rPr lang="it-IT" sz="2800" b="1" dirty="0"/>
              <a:t>impedire loro di «inondare» </a:t>
            </a:r>
            <a:r>
              <a:rPr lang="it-IT" sz="2800" dirty="0"/>
              <a:t>inutilmente le reti di transito. </a:t>
            </a:r>
          </a:p>
          <a:p>
            <a:pPr marL="0" indent="0" algn="ctr">
              <a:buNone/>
            </a:pPr>
            <a:r>
              <a:rPr lang="it-IT" b="1" dirty="0"/>
              <a:t>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5477869" y="5734202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7A72C59-38E0-421B-8A21-932C7D189D1A}"/>
              </a:ext>
            </a:extLst>
          </p:cNvPr>
          <p:cNvSpPr/>
          <p:nvPr/>
        </p:nvSpPr>
        <p:spPr bwMode="auto">
          <a:xfrm>
            <a:off x="326920" y="3759200"/>
            <a:ext cx="8428036" cy="119149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043F5283-7D09-4B0C-ABDC-CB0F25B17223}"/>
              </a:ext>
            </a:extLst>
          </p:cNvPr>
          <p:cNvSpPr/>
          <p:nvPr/>
        </p:nvSpPr>
        <p:spPr bwMode="auto">
          <a:xfrm>
            <a:off x="6660283" y="4950691"/>
            <a:ext cx="2351519" cy="1481103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Si sceglie quindi il router più vicino alla rete di origine e l’interfaccia ad essa collegata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06" y="4599710"/>
            <a:ext cx="3331352" cy="2258290"/>
          </a:xfrm>
          <a:prstGeom prst="rect">
            <a:avLst/>
          </a:prstGeom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C4A9B902-AEBA-48B7-8A8D-6281248B3135}"/>
              </a:ext>
            </a:extLst>
          </p:cNvPr>
          <p:cNvSpPr/>
          <p:nvPr/>
        </p:nvSpPr>
        <p:spPr bwMode="auto">
          <a:xfrm rot="20267791">
            <a:off x="5636194" y="5419765"/>
            <a:ext cx="1152697" cy="19979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37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 - ? Router/interfaccia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Violazione alla regola generale</a:t>
            </a:r>
          </a:p>
          <a:p>
            <a:pPr lvl="1"/>
            <a:r>
              <a:rPr lang="it-IT" sz="2400" i="1" dirty="0"/>
              <a:t>Nei casi in cui non sia possibile accedere e configurare i router/interfacce remote di reti potenzialmente pericolose </a:t>
            </a:r>
            <a:r>
              <a:rPr lang="it-IT" sz="1800" i="1" dirty="0"/>
              <a:t>(non possiamo chiedere a tutti di inserire ACL di protezione a nostra garanzia)</a:t>
            </a:r>
          </a:p>
          <a:p>
            <a:r>
              <a:rPr lang="it-IT" sz="2800" dirty="0"/>
              <a:t>Solo in questi casi è lecito configurare il router più vicino alla rete che deve essere «protetta».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70" y="4073236"/>
            <a:ext cx="4107988" cy="2784764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3918827" y="5521464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043F5283-7D09-4B0C-ABDC-CB0F25B17223}"/>
              </a:ext>
            </a:extLst>
          </p:cNvPr>
          <p:cNvSpPr/>
          <p:nvPr/>
        </p:nvSpPr>
        <p:spPr bwMode="auto">
          <a:xfrm>
            <a:off x="184292" y="4442691"/>
            <a:ext cx="2351519" cy="1210052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questi casi si sceglie quindi il router più vicino alla rete di destinazione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C4A9B902-AEBA-48B7-8A8D-6281248B3135}"/>
              </a:ext>
            </a:extLst>
          </p:cNvPr>
          <p:cNvSpPr/>
          <p:nvPr/>
        </p:nvSpPr>
        <p:spPr bwMode="auto">
          <a:xfrm rot="12668158">
            <a:off x="2604578" y="5126008"/>
            <a:ext cx="1152697" cy="19979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Onda 3">
            <a:extLst>
              <a:ext uri="{FF2B5EF4-FFF2-40B4-BE49-F238E27FC236}">
                <a16:creationId xmlns:a16="http://schemas.microsoft.com/office/drawing/2014/main" id="{F4104EB9-300A-4EBC-BC3B-B049B49F601D}"/>
              </a:ext>
            </a:extLst>
          </p:cNvPr>
          <p:cNvSpPr/>
          <p:nvPr/>
        </p:nvSpPr>
        <p:spPr bwMode="auto">
          <a:xfrm>
            <a:off x="6879998" y="4246848"/>
            <a:ext cx="1990631" cy="2184946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Vale comunque l’indicazione che  </a:t>
            </a:r>
            <a:r>
              <a:rPr kumimoji="0" lang="it-IT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più traffico viene bloccato alla sorgente meglio è</a:t>
            </a:r>
            <a:r>
              <a:rPr kumimoji="0" lang="it-IT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31061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ACD3AE4-67A0-420A-A7FC-F5F7481B6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Estese  …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B73B058-DC0D-4570-B564-B91154E91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 protocolli diversi da IP! </a:t>
            </a:r>
          </a:p>
        </p:txBody>
      </p:sp>
    </p:spTree>
    <p:extLst>
      <p:ext uri="{BB962C8B-B14F-4D97-AF65-F5344CB8AC3E}">
        <p14:creationId xmlns:p14="http://schemas.microsoft.com/office/powerpoint/2010/main" val="85087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DCBAF8-84DE-47ED-9AE7-B8A41CCC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637309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76ABA2-903A-43C5-88CF-288BFE24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246909"/>
            <a:ext cx="8445500" cy="4784725"/>
          </a:xfrm>
        </p:spPr>
        <p:txBody>
          <a:bodyPr/>
          <a:lstStyle/>
          <a:p>
            <a:r>
              <a:rPr lang="it-IT" sz="2400" dirty="0"/>
              <a:t>Con questo tipo di ACL è possibile specificare pacchetti relativi a  protocolli diversi dall’IP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49F7D5-F193-4F1C-AB54-B442DA86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2150918"/>
            <a:ext cx="7273636" cy="4405746"/>
          </a:xfrm>
          <a:prstGeom prst="rect">
            <a:avLst/>
          </a:prstGeom>
        </p:spPr>
      </p:pic>
      <p:sp>
        <p:nvSpPr>
          <p:cNvPr id="5" name="Onda 4">
            <a:extLst>
              <a:ext uri="{FF2B5EF4-FFF2-40B4-BE49-F238E27FC236}">
                <a16:creationId xmlns:a16="http://schemas.microsoft.com/office/drawing/2014/main" id="{AE005362-76FA-4544-9B45-B1B9AE7CDC54}"/>
              </a:ext>
            </a:extLst>
          </p:cNvPr>
          <p:cNvSpPr/>
          <p:nvPr/>
        </p:nvSpPr>
        <p:spPr bwMode="auto">
          <a:xfrm>
            <a:off x="5135419" y="1616363"/>
            <a:ext cx="3842326" cy="2750674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Scenario: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 rete arancione 192.168.2.0/24  può accedere solo al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192.168.1.254 della rete verde ma non ad altri PC della stessa; inoltre può accedere alla rete azzurra</a:t>
            </a:r>
          </a:p>
        </p:txBody>
      </p:sp>
      <p:sp>
        <p:nvSpPr>
          <p:cNvPr id="6" name="Stella a 6 punte 5">
            <a:extLst>
              <a:ext uri="{FF2B5EF4-FFF2-40B4-BE49-F238E27FC236}">
                <a16:creationId xmlns:a16="http://schemas.microsoft.com/office/drawing/2014/main" id="{C184D90A-7324-4175-973B-C3D46EE11624}"/>
              </a:ext>
            </a:extLst>
          </p:cNvPr>
          <p:cNvSpPr/>
          <p:nvPr/>
        </p:nvSpPr>
        <p:spPr bwMode="auto">
          <a:xfrm>
            <a:off x="5729617" y="4191122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9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811EF1-F94D-48F6-93D3-CC8C7B88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43672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6D2498-FE73-4757-AD99-50B579AA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1246909"/>
            <a:ext cx="9033164" cy="5680364"/>
          </a:xfrm>
        </p:spPr>
        <p:txBody>
          <a:bodyPr/>
          <a:lstStyle/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tcp</a:t>
            </a:r>
            <a:r>
              <a:rPr lang="it-IT" sz="1900" b="1" i="1" dirty="0"/>
              <a:t>  192.168.2.0  0.0.0.255  </a:t>
            </a:r>
            <a:r>
              <a:rPr lang="it-IT" sz="1900" b="1" i="1" dirty="0" err="1"/>
              <a:t>host</a:t>
            </a:r>
            <a:r>
              <a:rPr lang="it-IT" sz="1900" b="1" i="1" dirty="0"/>
              <a:t>   192.168.1.254  </a:t>
            </a:r>
            <a:r>
              <a:rPr lang="it-IT" sz="1900" b="1" i="1" dirty="0" err="1"/>
              <a:t>eq</a:t>
            </a:r>
            <a:r>
              <a:rPr lang="it-IT" sz="1900" b="1" i="1" dirty="0"/>
              <a:t>  80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192.168.2.0  0.0.0.255  192.168.3.0  0.0.0.255     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deny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</a:t>
            </a:r>
            <a:r>
              <a:rPr lang="it-IT" sz="1900" b="1" i="1" dirty="0" err="1"/>
              <a:t>any</a:t>
            </a:r>
            <a:r>
              <a:rPr lang="it-IT" sz="1900" b="1" i="1" dirty="0"/>
              <a:t>   </a:t>
            </a:r>
            <a:r>
              <a:rPr lang="it-IT" sz="1900" b="1" i="1" dirty="0" err="1"/>
              <a:t>any</a:t>
            </a:r>
            <a:r>
              <a:rPr lang="it-IT" sz="1900" b="1" i="1" dirty="0"/>
              <a:t>  </a:t>
            </a:r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r>
              <a:rPr lang="it-IT" i="1" dirty="0"/>
              <a:t> </a:t>
            </a:r>
            <a:endParaRPr lang="it-IT" b="1" i="1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258697-5439-42F5-8F58-0CF5FF10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92" y="2348345"/>
            <a:ext cx="7128163" cy="45096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0B42FB-5F85-4537-8B73-AC676468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92" y="3337552"/>
            <a:ext cx="158510" cy="1828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56032C-86C5-48B0-9F77-5BBDDF09A698}"/>
              </a:ext>
            </a:extLst>
          </p:cNvPr>
          <p:cNvSpPr txBox="1"/>
          <p:nvPr/>
        </p:nvSpPr>
        <p:spPr>
          <a:xfrm>
            <a:off x="2068945" y="3246104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</p:spTree>
    <p:extLst>
      <p:ext uri="{BB962C8B-B14F-4D97-AF65-F5344CB8AC3E}">
        <p14:creationId xmlns:p14="http://schemas.microsoft.com/office/powerpoint/2010/main" val="2846371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DA351A7-F1F2-4570-AAE0-024B64D941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 significativi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C51222D-2643-46CC-8DE6-2D0C9179B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59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BDAD6357-412D-42E9-A52F-C3FF482F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1" r="15879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DB36FF-00D6-4992-B04D-74D16F61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8EF333-08B3-46B8-9471-1C5CA5DF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7" y="2575034"/>
            <a:ext cx="4734863" cy="4012802"/>
          </a:xfrm>
        </p:spPr>
        <p:txBody>
          <a:bodyPr>
            <a:normAutofit/>
          </a:bodyPr>
          <a:lstStyle/>
          <a:p>
            <a:r>
              <a:rPr lang="it-IT" sz="2400" b="1" dirty="0"/>
              <a:t>DMZ</a:t>
            </a:r>
            <a:r>
              <a:rPr lang="it-IT" sz="2400" dirty="0"/>
              <a:t>: </a:t>
            </a:r>
            <a:r>
              <a:rPr lang="it-IT" sz="2400" b="1" i="1" dirty="0" err="1"/>
              <a:t>demilitarized</a:t>
            </a:r>
            <a:r>
              <a:rPr lang="it-IT" sz="2400" b="1" i="1" dirty="0"/>
              <a:t> zone</a:t>
            </a:r>
            <a:r>
              <a:rPr lang="it-IT" sz="2400" i="1" dirty="0"/>
              <a:t>; identifica un’area di accesso comune/condivisa, non soggetta a restrizioni.</a:t>
            </a:r>
          </a:p>
          <a:p>
            <a:pPr marL="0" indent="0">
              <a:buNone/>
            </a:pPr>
            <a:endParaRPr lang="it-IT" sz="2400" i="1" dirty="0"/>
          </a:p>
          <a:p>
            <a:r>
              <a:rPr lang="it-IT" sz="2400" i="1" dirty="0"/>
              <a:t>DMZ: tipicamente presente nelle reti aziendali che vogliono «esporre al pubblico» alcuni servizi (es. web, ftp ecc.) e dunque consentirne l’accesso.</a:t>
            </a:r>
          </a:p>
        </p:txBody>
      </p:sp>
    </p:spTree>
    <p:extLst>
      <p:ext uri="{BB962C8B-B14F-4D97-AF65-F5344CB8AC3E}">
        <p14:creationId xmlns:p14="http://schemas.microsoft.com/office/powerpoint/2010/main" val="3915840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Scenario</a:t>
            </a:r>
            <a:r>
              <a:rPr lang="it-IT" sz="2800" dirty="0"/>
              <a:t>: si supponga che una rete aziendale sia composta:</a:t>
            </a:r>
          </a:p>
          <a:p>
            <a:r>
              <a:rPr lang="it-IT" sz="2800" dirty="0"/>
              <a:t>da una parte privata </a:t>
            </a:r>
            <a:r>
              <a:rPr lang="it-IT" sz="2800" b="1" dirty="0"/>
              <a:t>NON accessibile </a:t>
            </a:r>
            <a:r>
              <a:rPr lang="it-IT" sz="2800" dirty="0"/>
              <a:t>dall’esterno </a:t>
            </a:r>
            <a:r>
              <a:rPr lang="it-IT" sz="1800" dirty="0"/>
              <a:t>(rete verde) </a:t>
            </a:r>
            <a:endParaRPr lang="it-IT" sz="2800" dirty="0"/>
          </a:p>
          <a:p>
            <a:r>
              <a:rPr lang="it-IT" sz="2800" dirty="0"/>
              <a:t>da una parte pubblica </a:t>
            </a:r>
            <a:r>
              <a:rPr lang="it-IT" sz="2800" b="1" dirty="0"/>
              <a:t>accessibile</a:t>
            </a:r>
            <a:r>
              <a:rPr lang="it-IT" sz="2800" dirty="0"/>
              <a:t> dall’esterno </a:t>
            </a:r>
            <a:r>
              <a:rPr lang="it-IT" sz="1800" dirty="0"/>
              <a:t>(rete azzurra)</a:t>
            </a:r>
            <a:r>
              <a:rPr lang="it-IT" sz="2800" dirty="0"/>
              <a:t> 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27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Obiettivo</a:t>
            </a:r>
            <a:r>
              <a:rPr lang="it-IT" sz="2800" dirty="0"/>
              <a:t>: la </a:t>
            </a:r>
            <a:r>
              <a:rPr lang="it-IT" sz="2800" i="1" dirty="0"/>
              <a:t>rete arancione </a:t>
            </a:r>
            <a:r>
              <a:rPr lang="it-IT" sz="2800" dirty="0"/>
              <a:t>(pubblica) deve poter accedere alla DMZ aziendale </a:t>
            </a:r>
            <a:r>
              <a:rPr lang="it-IT" sz="1600" dirty="0"/>
              <a:t>(rete azzurra)</a:t>
            </a:r>
            <a:r>
              <a:rPr lang="it-IT" sz="2400" dirty="0"/>
              <a:t> </a:t>
            </a:r>
            <a:r>
              <a:rPr lang="it-IT" sz="2800" dirty="0"/>
              <a:t>ma non  alla rete privata aziendale </a:t>
            </a:r>
            <a:r>
              <a:rPr lang="it-IT" sz="1800" dirty="0"/>
              <a:t>(rete verde) </a:t>
            </a:r>
            <a:r>
              <a:rPr lang="it-IT" sz="2800" dirty="0"/>
              <a:t>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7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6A709-E98A-4C29-B3A2-9F23D32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776288"/>
          </a:xfrm>
        </p:spPr>
        <p:txBody>
          <a:bodyPr/>
          <a:lstStyle/>
          <a:p>
            <a:r>
              <a:rPr lang="it-IT"/>
              <a:t>ACL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9C998-39D0-4F79-AA64-164DC728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385888"/>
            <a:ext cx="8428037" cy="4784725"/>
          </a:xfrm>
        </p:spPr>
        <p:txBody>
          <a:bodyPr/>
          <a:lstStyle/>
          <a:p>
            <a:r>
              <a:rPr lang="it-IT" dirty="0"/>
              <a:t>Se viene individuata una regola per cui il pacchetto in esame soddisfa il PATTERN </a:t>
            </a:r>
          </a:p>
          <a:p>
            <a:pPr marL="0" indent="0">
              <a:buNone/>
            </a:pPr>
            <a:r>
              <a:rPr lang="it-IT" b="1" dirty="0"/>
              <a:t>  </a:t>
            </a:r>
          </a:p>
          <a:p>
            <a:pPr marL="0" indent="0" algn="ctr">
              <a:buNone/>
            </a:pPr>
            <a:r>
              <a:rPr lang="it-IT" b="1" dirty="0"/>
              <a:t> &gt;&gt; si applica l’azione espressa nella regola</a:t>
            </a:r>
          </a:p>
          <a:p>
            <a:endParaRPr lang="it-IT" dirty="0"/>
          </a:p>
          <a:p>
            <a:r>
              <a:rPr lang="it-IT" dirty="0"/>
              <a:t>Se NESSUNA regola soddisfa il PATTERN </a:t>
            </a:r>
          </a:p>
          <a:p>
            <a:pPr marL="0" indent="0">
              <a:buNone/>
            </a:pPr>
            <a:endParaRPr lang="it-IT" b="1" dirty="0"/>
          </a:p>
          <a:p>
            <a:pPr marL="0" indent="0" algn="ctr">
              <a:buNone/>
            </a:pPr>
            <a:r>
              <a:rPr lang="it-IT" b="1" dirty="0"/>
              <a:t>&gt;&gt; si applica l’azione (policy) di DEFAULT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9380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Soluzione</a:t>
            </a:r>
            <a:r>
              <a:rPr lang="it-IT" sz="2800" dirty="0"/>
              <a:t>: nella scelta non posso considerare la </a:t>
            </a:r>
            <a:r>
              <a:rPr lang="it-IT" sz="2800" i="1" dirty="0"/>
              <a:t>rete pubblica</a:t>
            </a:r>
            <a:r>
              <a:rPr lang="it-IT" sz="2800" dirty="0"/>
              <a:t> come configurabile </a:t>
            </a:r>
            <a:r>
              <a:rPr lang="it-IT" sz="2000" dirty="0"/>
              <a:t>(ingestibile da remoto)</a:t>
            </a:r>
            <a:r>
              <a:rPr lang="it-IT" sz="2800" dirty="0"/>
              <a:t>. Ne consegue che dovrò configurare </a:t>
            </a:r>
            <a:r>
              <a:rPr lang="it-IT" sz="2800" i="1" dirty="0"/>
              <a:t>Router0</a:t>
            </a:r>
            <a:r>
              <a:rPr lang="it-IT" sz="2800" dirty="0"/>
              <a:t> della rete aziendale.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E7A7E3-ABBC-496D-983C-BFF7C1C7FB9F}"/>
              </a:ext>
            </a:extLst>
          </p:cNvPr>
          <p:cNvSpPr txBox="1"/>
          <p:nvPr/>
        </p:nvSpPr>
        <p:spPr>
          <a:xfrm>
            <a:off x="3881652" y="2550130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0BE8C1-FB62-4CCB-A592-B19133B7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68" y="2625522"/>
            <a:ext cx="158510" cy="1828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E2E4EB-302A-4436-AEE5-9655E2B5E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66" y="4697924"/>
            <a:ext cx="158510" cy="182896"/>
          </a:xfrm>
          <a:prstGeom prst="rect">
            <a:avLst/>
          </a:prstGeom>
        </p:spPr>
      </p:pic>
      <p:sp>
        <p:nvSpPr>
          <p:cNvPr id="11" name="Onda 10">
            <a:extLst>
              <a:ext uri="{FF2B5EF4-FFF2-40B4-BE49-F238E27FC236}">
                <a16:creationId xmlns:a16="http://schemas.microsoft.com/office/drawing/2014/main" id="{7C8A9B9F-3E0D-4CA1-8173-F8FB5092AD5A}"/>
              </a:ext>
            </a:extLst>
          </p:cNvPr>
          <p:cNvSpPr/>
          <p:nvPr/>
        </p:nvSpPr>
        <p:spPr bwMode="auto">
          <a:xfrm>
            <a:off x="5172509" y="2443463"/>
            <a:ext cx="3842326" cy="2437357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7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L’ACL estesa viene associata all’interfaccia esterna di Router0 in modo da consentire il passaggio del traffico web (TCP porta 80) ed impedire il traffico IP</a:t>
            </a:r>
            <a:endParaRPr kumimoji="0" lang="it-IT" sz="17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89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384191B-BC31-4B7A-A512-61C9FAE2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29" y="2369365"/>
            <a:ext cx="7134225" cy="43910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811EF1-F94D-48F6-93D3-CC8C7B88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43672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6D2498-FE73-4757-AD99-50B579AA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1246909"/>
            <a:ext cx="9033164" cy="5680364"/>
          </a:xfrm>
        </p:spPr>
        <p:txBody>
          <a:bodyPr/>
          <a:lstStyle/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tcp</a:t>
            </a:r>
            <a:r>
              <a:rPr lang="it-IT" sz="1900" b="1" i="1" dirty="0"/>
              <a:t>  192.168.2.0  0.0.0.255  </a:t>
            </a:r>
            <a:r>
              <a:rPr lang="it-IT" sz="1900" b="1" i="1" dirty="0" err="1"/>
              <a:t>host</a:t>
            </a:r>
            <a:r>
              <a:rPr lang="it-IT" sz="1900" b="1" i="1" dirty="0"/>
              <a:t>   192.168.1.254   </a:t>
            </a:r>
            <a:r>
              <a:rPr lang="it-IT" sz="1900" b="1" i="1" dirty="0" err="1"/>
              <a:t>eq</a:t>
            </a:r>
            <a:r>
              <a:rPr lang="it-IT" sz="1900" b="1" i="1" dirty="0"/>
              <a:t> 80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192.168.2.0  0.0.0.255  192.168.3.0  0.0.0.255     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deny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</a:t>
            </a:r>
            <a:r>
              <a:rPr lang="it-IT" sz="1900" b="1" i="1" dirty="0" err="1"/>
              <a:t>any</a:t>
            </a:r>
            <a:r>
              <a:rPr lang="it-IT" sz="1900" b="1" i="1" dirty="0"/>
              <a:t>   </a:t>
            </a:r>
            <a:r>
              <a:rPr lang="it-IT" sz="1900" b="1" i="1" dirty="0" err="1"/>
              <a:t>any</a:t>
            </a:r>
            <a:r>
              <a:rPr lang="it-IT" sz="1900" b="1" i="1" dirty="0"/>
              <a:t>  </a:t>
            </a:r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r>
              <a:rPr lang="it-IT" i="1" dirty="0"/>
              <a:t> </a:t>
            </a:r>
            <a:endParaRPr lang="it-IT" b="1" i="1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0B42FB-5F85-4537-8B73-AC676468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9" y="3367570"/>
            <a:ext cx="158510" cy="1828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56032C-86C5-48B0-9F77-5BBDDF09A698}"/>
              </a:ext>
            </a:extLst>
          </p:cNvPr>
          <p:cNvSpPr txBox="1"/>
          <p:nvPr/>
        </p:nvSpPr>
        <p:spPr>
          <a:xfrm>
            <a:off x="2456873" y="3337552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45DC569-C74B-4CD3-A14F-CA403AB9A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77" y="234834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4" name="Fumetto: rettangolo con angoli arrotondati 3">
            <a:extLst>
              <a:ext uri="{FF2B5EF4-FFF2-40B4-BE49-F238E27FC236}">
                <a16:creationId xmlns:a16="http://schemas.microsoft.com/office/drawing/2014/main" id="{D3523BE1-D8F1-43D2-B76F-09DBE59F81D1}"/>
              </a:ext>
            </a:extLst>
          </p:cNvPr>
          <p:cNvSpPr/>
          <p:nvPr/>
        </p:nvSpPr>
        <p:spPr bwMode="auto">
          <a:xfrm>
            <a:off x="266700" y="2612430"/>
            <a:ext cx="1976582" cy="1865741"/>
          </a:xfrm>
          <a:prstGeom prst="wedgeRoundRectCallout">
            <a:avLst>
              <a:gd name="adj1" fmla="val 50195"/>
              <a:gd name="adj2" fmla="val 68234"/>
              <a:gd name="adj3" fmla="val 16667"/>
            </a:avLst>
          </a:prstGeom>
          <a:solidFill>
            <a:srgbClr val="92D05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/>
              <a:t>Problema</a:t>
            </a:r>
            <a:r>
              <a:rPr lang="it-IT" sz="1400" dirty="0"/>
              <a:t>: i PC della rete verde non riescono ad accedere alla rete arancione. Questo perché i </a:t>
            </a:r>
            <a:r>
              <a:rPr lang="it-IT" sz="1400" b="1" dirty="0"/>
              <a:t>pacchetti IP di ritorno </a:t>
            </a:r>
            <a:r>
              <a:rPr lang="it-IT" sz="1400" dirty="0"/>
              <a:t>vengono bloccati dall’ACL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334D78B-CA61-4357-AC45-CC27FA82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9" y="4603172"/>
            <a:ext cx="158510" cy="182896"/>
          </a:xfrm>
          <a:prstGeom prst="rect">
            <a:avLst/>
          </a:prstGeom>
        </p:spPr>
      </p:pic>
      <p:sp>
        <p:nvSpPr>
          <p:cNvPr id="11" name="Onda 10">
            <a:extLst>
              <a:ext uri="{FF2B5EF4-FFF2-40B4-BE49-F238E27FC236}">
                <a16:creationId xmlns:a16="http://schemas.microsoft.com/office/drawing/2014/main" id="{133183F5-DB4E-4F54-8C35-BFCBFE8D4A06}"/>
              </a:ext>
            </a:extLst>
          </p:cNvPr>
          <p:cNvSpPr/>
          <p:nvPr/>
        </p:nvSpPr>
        <p:spPr bwMode="auto">
          <a:xfrm>
            <a:off x="5273040" y="2275849"/>
            <a:ext cx="3903286" cy="2710906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Scenario: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 rete arancione 192.168.2.0/24  può accedere solo al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192.168.1.254 della rete verde ma non ad altri PC della stessa; inoltre può accedere alla rete azzurra</a:t>
            </a:r>
          </a:p>
        </p:txBody>
      </p:sp>
    </p:spTree>
    <p:extLst>
      <p:ext uri="{BB962C8B-B14F-4D97-AF65-F5344CB8AC3E}">
        <p14:creationId xmlns:p14="http://schemas.microsoft.com/office/powerpoint/2010/main" val="3440442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EAC3106-09C6-4A77-A877-A18C2BABF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 problema del </a:t>
            </a:r>
            <a:br>
              <a:rPr lang="it-IT" dirty="0"/>
            </a:br>
            <a:r>
              <a:rPr lang="it-IT" dirty="0"/>
              <a:t>«traffico di ritorno»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B799495A-391A-4F9C-B74B-877865176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224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F8DF8-DFDD-4523-B8B0-64A94A6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375920"/>
            <a:ext cx="8428038" cy="640080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35884-154F-4C8D-A413-A56AC86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934720"/>
            <a:ext cx="8622029" cy="5842000"/>
          </a:xfrm>
        </p:spPr>
        <p:txBody>
          <a:bodyPr/>
          <a:lstStyle/>
          <a:p>
            <a:r>
              <a:rPr lang="it-IT" sz="2400" dirty="0"/>
              <a:t>Consideriamo lo scenario precedente (DMZ) con l’ACL opportunamente configurata sul </a:t>
            </a:r>
            <a:r>
              <a:rPr lang="it-IT" sz="2400" i="1" dirty="0"/>
              <a:t>Router0</a:t>
            </a:r>
            <a:r>
              <a:rPr lang="it-IT" sz="2400" dirty="0"/>
              <a:t>  </a:t>
            </a:r>
          </a:p>
          <a:p>
            <a:r>
              <a:rPr lang="it-IT" sz="2400" dirty="0"/>
              <a:t>Verifichiamo che dopo aver definito l’ACL, i PC della </a:t>
            </a:r>
            <a:r>
              <a:rPr lang="it-IT" sz="2400" i="1" dirty="0"/>
              <a:t>rete verde </a:t>
            </a:r>
            <a:r>
              <a:rPr lang="it-IT" sz="2400" dirty="0"/>
              <a:t>non riescono più a navigare sul server web (</a:t>
            </a:r>
            <a:r>
              <a:rPr lang="it-IT" sz="2400" i="1" dirty="0"/>
              <a:t>Server2</a:t>
            </a:r>
            <a:r>
              <a:rPr lang="it-IT" sz="2400" dirty="0"/>
              <a:t>) della </a:t>
            </a:r>
            <a:r>
              <a:rPr lang="it-IT" sz="2400" i="1" dirty="0"/>
              <a:t>rete arancione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A3ADE0-84B0-4953-99B9-FE1A65E7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809875"/>
            <a:ext cx="7200900" cy="4048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FE963D-6B83-4D12-B62C-189E0A5A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37" y="4549441"/>
            <a:ext cx="158510" cy="182896"/>
          </a:xfrm>
          <a:prstGeom prst="rect">
            <a:avLst/>
          </a:prstGeom>
        </p:spPr>
      </p:pic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3542F67A-2112-4FBF-96F8-BB432414A3DB}"/>
              </a:ext>
            </a:extLst>
          </p:cNvPr>
          <p:cNvSpPr/>
          <p:nvPr/>
        </p:nvSpPr>
        <p:spPr bwMode="auto">
          <a:xfrm>
            <a:off x="3921759" y="2600959"/>
            <a:ext cx="4829425" cy="1287221"/>
          </a:xfrm>
          <a:prstGeom prst="wedgeRoundRectCallout">
            <a:avLst>
              <a:gd name="adj1" fmla="val -52532"/>
              <a:gd name="adj2" fmla="val 47902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Osservazione: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 PC della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verde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riescono ad accedere a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Server2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; il problema è che il traffico di risposta di </a:t>
            </a:r>
            <a:r>
              <a:rPr lang="it-IT" sz="1800" b="1" i="1" dirty="0"/>
              <a:t>Server2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(server web – prot. TCP, porta 80) viene bloccato dall’ACL di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Router0</a:t>
            </a:r>
          </a:p>
        </p:txBody>
      </p:sp>
      <p:sp>
        <p:nvSpPr>
          <p:cNvPr id="10" name="Freccia a sinistra 9">
            <a:extLst>
              <a:ext uri="{FF2B5EF4-FFF2-40B4-BE49-F238E27FC236}">
                <a16:creationId xmlns:a16="http://schemas.microsoft.com/office/drawing/2014/main" id="{645336B6-F94F-4808-9528-5FA7045879CD}"/>
              </a:ext>
            </a:extLst>
          </p:cNvPr>
          <p:cNvSpPr/>
          <p:nvPr/>
        </p:nvSpPr>
        <p:spPr bwMode="auto">
          <a:xfrm rot="17261812">
            <a:off x="3451632" y="4330692"/>
            <a:ext cx="358367" cy="4826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528CFD-03D7-48F1-B097-8CD65E5A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294" y="3956827"/>
            <a:ext cx="3999548" cy="433013"/>
          </a:xfrm>
          <a:prstGeom prst="rect">
            <a:avLst/>
          </a:prstGeom>
        </p:spPr>
      </p:pic>
      <p:sp>
        <p:nvSpPr>
          <p:cNvPr id="9" name="Onda 8">
            <a:extLst>
              <a:ext uri="{FF2B5EF4-FFF2-40B4-BE49-F238E27FC236}">
                <a16:creationId xmlns:a16="http://schemas.microsoft.com/office/drawing/2014/main" id="{5B9591C9-DC83-412E-A85B-4DE577745CD9}"/>
              </a:ext>
            </a:extLst>
          </p:cNvPr>
          <p:cNvSpPr/>
          <p:nvPr/>
        </p:nvSpPr>
        <p:spPr bwMode="auto">
          <a:xfrm>
            <a:off x="7288088" y="4327487"/>
            <a:ext cx="1659504" cy="1012899"/>
          </a:xfrm>
          <a:prstGeom prst="wav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da contattare</a:t>
            </a:r>
          </a:p>
        </p:txBody>
      </p:sp>
    </p:spTree>
    <p:extLst>
      <p:ext uri="{BB962C8B-B14F-4D97-AF65-F5344CB8AC3E}">
        <p14:creationId xmlns:p14="http://schemas.microsoft.com/office/powerpoint/2010/main" val="2414125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D07B-01A6-4D92-8017-0D52F0F4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– «traffico di ritorno»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C5782D-1C3F-45BF-866D-A8FE7B9C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Paradossalmente, per proteggere la rete aziendale (</a:t>
            </a:r>
            <a:r>
              <a:rPr lang="it-IT" i="1" dirty="0"/>
              <a:t>verde</a:t>
            </a:r>
            <a:r>
              <a:rPr lang="it-IT" dirty="0"/>
              <a:t>) impediamo ai suoi dipendenti di accedere alla rete pubblica (ed ai vari servizi in essa presenti).</a:t>
            </a:r>
          </a:p>
          <a:p>
            <a:r>
              <a:rPr lang="it-IT" b="1" u="sng" dirty="0"/>
              <a:t>Obiettivo</a:t>
            </a:r>
            <a:r>
              <a:rPr lang="it-IT" dirty="0"/>
              <a:t>: vogliamo che il router aziendale (</a:t>
            </a:r>
            <a:r>
              <a:rPr lang="it-IT" b="1" i="1" dirty="0"/>
              <a:t>Router0</a:t>
            </a:r>
            <a:r>
              <a:rPr lang="it-IT" dirty="0"/>
              <a:t>) si accorga se il traffico di pacchetti verso la </a:t>
            </a:r>
            <a:r>
              <a:rPr lang="it-IT" i="1" dirty="0"/>
              <a:t>rete verde </a:t>
            </a:r>
            <a:r>
              <a:rPr lang="it-IT" b="1" i="1" dirty="0"/>
              <a:t>è</a:t>
            </a:r>
            <a:r>
              <a:rPr lang="it-IT" dirty="0"/>
              <a:t> o </a:t>
            </a:r>
            <a:r>
              <a:rPr lang="it-IT" b="1" i="1" dirty="0"/>
              <a:t>non è </a:t>
            </a:r>
            <a:r>
              <a:rPr lang="it-IT" dirty="0"/>
              <a:t>un </a:t>
            </a:r>
            <a:r>
              <a:rPr lang="it-IT" b="1" i="1" dirty="0"/>
              <a:t>traffico di ritorno</a:t>
            </a:r>
            <a:r>
              <a:rPr lang="it-IT" dirty="0"/>
              <a:t> (ovvero generato dai dipendenti).</a:t>
            </a:r>
          </a:p>
        </p:txBody>
      </p:sp>
    </p:spTree>
    <p:extLst>
      <p:ext uri="{BB962C8B-B14F-4D97-AF65-F5344CB8AC3E}">
        <p14:creationId xmlns:p14="http://schemas.microsoft.com/office/powerpoint/2010/main" val="3263732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8F873-99A2-4252-9159-10AACCDD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– «traffico di ritorno»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24A03-6B32-443D-9365-75473CE4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" y="1570038"/>
            <a:ext cx="8920480" cy="4784725"/>
          </a:xfrm>
        </p:spPr>
        <p:txBody>
          <a:bodyPr/>
          <a:lstStyle/>
          <a:p>
            <a:r>
              <a:rPr lang="it-IT" sz="3000" dirty="0"/>
              <a:t>Per consentire il traffico di ritorno le ACL Estese consentono la seguente </a:t>
            </a:r>
          </a:p>
          <a:p>
            <a:r>
              <a:rPr lang="it-IT" sz="2800" u="sng" dirty="0"/>
              <a:t>Sintassi</a:t>
            </a:r>
            <a:r>
              <a:rPr lang="it-IT" sz="2800" dirty="0"/>
              <a:t> generale  </a:t>
            </a:r>
            <a:endParaRPr lang="it-IT" sz="2800" i="1" dirty="0"/>
          </a:p>
          <a:p>
            <a:pPr marL="0" indent="0">
              <a:buNone/>
            </a:pPr>
            <a:r>
              <a:rPr lang="it-IT" sz="1600" i="1" dirty="0"/>
              <a:t>(</a:t>
            </a:r>
            <a:r>
              <a:rPr lang="it-IT" sz="1600" i="1" dirty="0" err="1"/>
              <a:t>config</a:t>
            </a:r>
            <a:r>
              <a:rPr lang="it-IT" sz="16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</a:t>
            </a:r>
            <a:r>
              <a:rPr lang="it-IT" sz="1800" b="1" i="1" dirty="0" err="1"/>
              <a:t>prot</a:t>
            </a:r>
            <a:r>
              <a:rPr lang="it-IT" sz="1800" b="1" i="1" dirty="0"/>
              <a:t>  </a:t>
            </a:r>
            <a:r>
              <a:rPr lang="it-IT" sz="1800" b="1" i="1" dirty="0" err="1"/>
              <a:t>eq</a:t>
            </a:r>
            <a:r>
              <a:rPr lang="it-IT" sz="1800" b="1" i="1" dirty="0"/>
              <a:t>  port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 </a:t>
            </a:r>
            <a:r>
              <a:rPr lang="it-IT" sz="1800" b="1" i="1" dirty="0" err="1"/>
              <a:t>wcm_o</a:t>
            </a:r>
            <a:r>
              <a:rPr lang="it-IT" sz="1800" b="1" i="1" dirty="0"/>
              <a:t>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endParaRPr lang="it-IT" sz="3000" dirty="0"/>
          </a:p>
          <a:p>
            <a:r>
              <a:rPr lang="it-IT" sz="2400" b="1" i="1" dirty="0" err="1"/>
              <a:t>established</a:t>
            </a:r>
            <a:r>
              <a:rPr lang="it-IT" sz="2400" i="1" dirty="0"/>
              <a:t>:  parola chiave che consente al router di lasciar passare il traffico conseguente ad una connessione già stabilita (</a:t>
            </a:r>
            <a:r>
              <a:rPr lang="it-IT" sz="2400" b="1" i="1" dirty="0"/>
              <a:t>traffico di ritorno</a:t>
            </a:r>
            <a:r>
              <a:rPr lang="it-IT" sz="2400" i="1" dirty="0"/>
              <a:t>)</a:t>
            </a:r>
          </a:p>
          <a:p>
            <a:endParaRPr lang="it-IT" sz="30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653817-32FB-4826-846A-608C3265A3E6}"/>
              </a:ext>
            </a:extLst>
          </p:cNvPr>
          <p:cNvSpPr/>
          <p:nvPr/>
        </p:nvSpPr>
        <p:spPr bwMode="auto">
          <a:xfrm>
            <a:off x="7755044" y="3108960"/>
            <a:ext cx="1185756" cy="32004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C150414-104F-4F69-A427-C4DA68DAF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200" y="365136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765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2E3854B-27EB-40CB-AB0D-DD75DEF1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45945"/>
            <a:ext cx="7772400" cy="2116455"/>
          </a:xfrm>
        </p:spPr>
        <p:txBody>
          <a:bodyPr/>
          <a:lstStyle/>
          <a:p>
            <a:r>
              <a:rPr lang="it-IT" dirty="0"/>
              <a:t>ACL</a:t>
            </a:r>
            <a:br>
              <a:rPr lang="it-IT" dirty="0"/>
            </a:br>
            <a:r>
              <a:rPr lang="it-IT" dirty="0"/>
              <a:t>ed il controllo d’accesso</a:t>
            </a:r>
            <a:br>
              <a:rPr lang="it-IT" dirty="0"/>
            </a:br>
            <a:r>
              <a:rPr lang="it-IT" dirty="0"/>
              <a:t>ai servizi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4E44ECA-A0C5-4D57-91D7-7A20B0BE7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40382"/>
            <a:ext cx="6400800" cy="1752600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43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637D0-9EE4-47AC-8209-00B73BE4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12AB29-0164-4BCF-A5C1-BB405894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Principali </a:t>
            </a:r>
            <a:r>
              <a:rPr lang="it-IT" i="1" dirty="0"/>
              <a:t>servizi</a:t>
            </a:r>
            <a:r>
              <a:rPr lang="it-IT" dirty="0"/>
              <a:t>, </a:t>
            </a:r>
            <a:r>
              <a:rPr lang="it-IT" i="1" dirty="0"/>
              <a:t>numeri</a:t>
            </a:r>
            <a:r>
              <a:rPr lang="it-IT" dirty="0"/>
              <a:t> di porta e </a:t>
            </a:r>
            <a:r>
              <a:rPr lang="it-IT" i="1" dirty="0"/>
              <a:t>keyword</a:t>
            </a:r>
            <a:r>
              <a:rPr lang="it-IT" dirty="0"/>
              <a:t> identificative corrispondenti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26963B-273C-4204-BF39-1EDE6FE0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19095"/>
            <a:ext cx="8257484" cy="343566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C22A6F7-AB43-442E-ADDC-46B55270E176}"/>
              </a:ext>
            </a:extLst>
          </p:cNvPr>
          <p:cNvSpPr/>
          <p:nvPr/>
        </p:nvSpPr>
        <p:spPr bwMode="auto">
          <a:xfrm>
            <a:off x="256485" y="2919094"/>
            <a:ext cx="3533196" cy="2983865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00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484764"/>
          </a:xfrm>
        </p:spPr>
        <p:txBody>
          <a:bodyPr/>
          <a:lstStyle/>
          <a:p>
            <a:r>
              <a:rPr lang="it-IT" dirty="0"/>
              <a:t>ACL - Server Web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1094365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80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endParaRPr lang="it-IT" sz="2000" b="1" dirty="0"/>
          </a:p>
          <a:p>
            <a:r>
              <a:rPr lang="it-IT" sz="1800" b="1" dirty="0"/>
              <a:t>Impedire a PC1.10 la navigazione web; gli altri  utenti devono poter navigare. </a:t>
            </a:r>
          </a:p>
          <a:p>
            <a:pPr marL="0" indent="0">
              <a:buNone/>
            </a:pPr>
            <a:r>
              <a:rPr lang="it-IT" sz="1900" i="1" dirty="0"/>
              <a:t>Uffici(</a:t>
            </a:r>
            <a:r>
              <a:rPr lang="it-IT" sz="1900" i="1" dirty="0" err="1"/>
              <a:t>config</a:t>
            </a:r>
            <a:r>
              <a:rPr lang="it-IT" sz="1900" i="1" dirty="0"/>
              <a:t>)# access-list  100  </a:t>
            </a:r>
            <a:r>
              <a:rPr lang="it-IT" sz="1900" i="1" dirty="0" err="1"/>
              <a:t>deny</a:t>
            </a:r>
            <a:r>
              <a:rPr lang="it-IT" sz="1900" i="1" dirty="0"/>
              <a:t>  TCP  </a:t>
            </a:r>
            <a:r>
              <a:rPr lang="it-IT" sz="1900" i="1" dirty="0" err="1"/>
              <a:t>host</a:t>
            </a:r>
            <a:r>
              <a:rPr lang="it-IT" sz="1900" i="1" dirty="0"/>
              <a:t> 192.168.1.10 </a:t>
            </a:r>
            <a:r>
              <a:rPr lang="it-IT" sz="1900" i="1" dirty="0" err="1"/>
              <a:t>host</a:t>
            </a:r>
            <a:r>
              <a:rPr lang="it-IT" sz="1900" i="1" dirty="0"/>
              <a:t> 192.168.3.254 </a:t>
            </a:r>
            <a:r>
              <a:rPr lang="it-IT" sz="1900" i="1" dirty="0" err="1"/>
              <a:t>eq</a:t>
            </a:r>
            <a:r>
              <a:rPr lang="it-IT" sz="1900" i="1" dirty="0"/>
              <a:t>  80 </a:t>
            </a:r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(config)#interface Gi0/</a:t>
            </a:r>
            <a:r>
              <a:rPr lang="it-IT" sz="2000" i="1" dirty="0"/>
              <a:t>1</a:t>
            </a:r>
          </a:p>
          <a:p>
            <a:pPr marL="0" indent="0">
              <a:buNone/>
            </a:pPr>
            <a:r>
              <a:rPr lang="en-GB" sz="2000" i="1" dirty="0" err="1"/>
              <a:t>Uffici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100 in</a:t>
            </a:r>
            <a:endParaRPr lang="it-IT" sz="2000" i="1" dirty="0"/>
          </a:p>
          <a:p>
            <a:pPr marL="0" indent="0">
              <a:buNone/>
            </a:pPr>
            <a:r>
              <a:rPr lang="en-GB" sz="900" dirty="0"/>
              <a:t> </a:t>
            </a:r>
            <a:endParaRPr lang="it-IT" sz="900" dirty="0"/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4" name="Picture 2" descr="Risultati immagini per server web">
            <a:extLst>
              <a:ext uri="{FF2B5EF4-FFF2-40B4-BE49-F238E27FC236}">
                <a16:creationId xmlns:a16="http://schemas.microsoft.com/office/drawing/2014/main" id="{AC3AA820-64C9-4EDA-9B7C-B14F55A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17" y="463431"/>
            <a:ext cx="942108" cy="11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2025584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591BE3-DDDF-4C7E-A6C0-8A0A989F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71" y="2041055"/>
            <a:ext cx="7458075" cy="2009775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E9AE501-8131-4ABD-8E30-2CCBF631B99E}"/>
              </a:ext>
            </a:extLst>
          </p:cNvPr>
          <p:cNvSpPr/>
          <p:nvPr/>
        </p:nvSpPr>
        <p:spPr bwMode="auto">
          <a:xfrm>
            <a:off x="4813848" y="5389391"/>
            <a:ext cx="4207161" cy="1097048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Testare questa configurazione e verificarne eventuali limiti es.   1. I rimanenti PC subiscono le limitazioni della policy di default? 2.Il traffico IP è limitato? 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06902B8-AF3D-4C09-A3F0-D3BF6C0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026" y="5017830"/>
            <a:ext cx="575099" cy="5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72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7" y="534816"/>
            <a:ext cx="8428038" cy="409976"/>
          </a:xfrm>
        </p:spPr>
        <p:txBody>
          <a:bodyPr/>
          <a:lstStyle/>
          <a:p>
            <a:r>
              <a:rPr lang="it-IT" dirty="0"/>
              <a:t>ACL - Server FTP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20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21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PC1.10 può accedere al server FTP (marco/z) ma non può navigare nel web; PC0.10 può navigare, ma non accedere al server FTP . 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78" y="309064"/>
            <a:ext cx="1066145" cy="10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72311" y="713960"/>
            <a:ext cx="10332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86E6E42-BADB-4294-BD24-5ABBE70C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7" y="2304052"/>
            <a:ext cx="8414502" cy="33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7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581891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071418"/>
            <a:ext cx="8596601" cy="5297055"/>
          </a:xfrm>
        </p:spPr>
        <p:txBody>
          <a:bodyPr/>
          <a:lstStyle/>
          <a:p>
            <a:r>
              <a:rPr lang="it-IT" sz="3000" b="1" u="sng" dirty="0"/>
              <a:t>Policy di default</a:t>
            </a:r>
            <a:r>
              <a:rPr lang="it-IT" sz="3000" b="1" dirty="0"/>
              <a:t>: ultima regola </a:t>
            </a:r>
            <a:r>
              <a:rPr lang="it-IT" sz="3000" dirty="0"/>
              <a:t>definita nell’ACL, deve </a:t>
            </a:r>
            <a:r>
              <a:rPr lang="it-IT" sz="3000" i="1" dirty="0"/>
              <a:t>riguardare tutto il traffico non gestito dalle regole che la precedono</a:t>
            </a:r>
          </a:p>
          <a:p>
            <a:pPr lvl="1"/>
            <a:r>
              <a:rPr lang="it-IT" b="1" dirty="0"/>
              <a:t>INCLUSIVA</a:t>
            </a:r>
            <a:r>
              <a:rPr lang="it-IT" dirty="0"/>
              <a:t> (</a:t>
            </a:r>
            <a:r>
              <a:rPr lang="it-IT" i="1" dirty="0"/>
              <a:t>buco nero</a:t>
            </a:r>
            <a:r>
              <a:rPr lang="it-IT" dirty="0"/>
              <a:t>): viene bloccato tutto il traffico:</a:t>
            </a:r>
          </a:p>
          <a:p>
            <a:pPr lvl="2"/>
            <a:r>
              <a:rPr lang="it-IT" dirty="0"/>
              <a:t>molto sicura</a:t>
            </a:r>
          </a:p>
          <a:p>
            <a:pPr lvl="2"/>
            <a:r>
              <a:rPr lang="it-IT" dirty="0"/>
              <a:t>troppo severa, in caso di dimenticanza di una regola nella fase di programmazione del router</a:t>
            </a:r>
          </a:p>
          <a:p>
            <a:pPr lvl="1"/>
            <a:r>
              <a:rPr lang="it-IT" b="1" dirty="0"/>
              <a:t>ESCLUSIVA</a:t>
            </a:r>
            <a:r>
              <a:rPr lang="it-IT" dirty="0"/>
              <a:t>: (</a:t>
            </a:r>
            <a:r>
              <a:rPr lang="it-IT" i="1" dirty="0"/>
              <a:t>buco bianco</a:t>
            </a:r>
            <a:r>
              <a:rPr lang="it-IT" dirty="0"/>
              <a:t>) tutto il traffico viene inoltrato</a:t>
            </a:r>
          </a:p>
          <a:p>
            <a:pPr lvl="2"/>
            <a:r>
              <a:rPr lang="it-IT" dirty="0"/>
              <a:t>molto permissiva</a:t>
            </a:r>
          </a:p>
        </p:txBody>
      </p:sp>
    </p:spTree>
    <p:extLst>
      <p:ext uri="{BB962C8B-B14F-4D97-AF65-F5344CB8AC3E}">
        <p14:creationId xmlns:p14="http://schemas.microsoft.com/office/powerpoint/2010/main" val="1936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FTP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PC1.10 può accedere al server FTP (marco/z) ma non può navigare nel web; PC0.10 può navigare, ma non accedere al server FTP . 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20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21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 </a:t>
            </a:r>
            <a:r>
              <a:rPr lang="it-IT" sz="1800" i="1" dirty="0" err="1"/>
              <a:t>host</a:t>
            </a:r>
            <a:r>
              <a:rPr lang="it-IT" sz="1800" i="1" dirty="0"/>
              <a:t> 192.168.3.254 </a:t>
            </a:r>
            <a:r>
              <a:rPr lang="it-IT" sz="1800" i="1" dirty="0" err="1"/>
              <a:t>eq</a:t>
            </a:r>
            <a:r>
              <a:rPr lang="it-IT" sz="1800" i="1" dirty="0"/>
              <a:t>  80 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IP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20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21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</a:t>
            </a:r>
            <a:r>
              <a:rPr lang="it-IT" sz="1800" i="1" dirty="0" err="1"/>
              <a:t>permit</a:t>
            </a:r>
            <a:r>
              <a:rPr lang="it-IT" sz="1800" i="1" dirty="0"/>
              <a:t>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 </a:t>
            </a:r>
            <a:r>
              <a:rPr lang="it-IT" sz="1800" i="1" dirty="0" err="1"/>
              <a:t>host</a:t>
            </a:r>
            <a:r>
              <a:rPr lang="it-IT" sz="1800" i="1" dirty="0"/>
              <a:t> 192.168.3.254 </a:t>
            </a:r>
            <a:r>
              <a:rPr lang="it-IT" sz="1800" i="1" dirty="0" err="1"/>
              <a:t>eq</a:t>
            </a:r>
            <a:r>
              <a:rPr lang="it-IT" sz="1800" i="1" dirty="0"/>
              <a:t>  80 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IP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Uffici</a:t>
            </a:r>
            <a:r>
              <a:rPr lang="en-GB" sz="1800" i="1" dirty="0"/>
              <a:t>(config)#interface Gi0/</a:t>
            </a:r>
            <a:r>
              <a:rPr lang="it-IT" sz="1800" i="1" dirty="0"/>
              <a:t>1</a:t>
            </a:r>
          </a:p>
          <a:p>
            <a:pPr marL="0" indent="0">
              <a:buNone/>
            </a:pPr>
            <a:r>
              <a:rPr lang="it-IT" sz="1800" i="1" dirty="0"/>
              <a:t>Uffici</a:t>
            </a:r>
            <a:r>
              <a:rPr lang="en-GB" sz="1800" i="1" dirty="0"/>
              <a:t>(config-if)#</a:t>
            </a:r>
            <a:r>
              <a:rPr lang="en-GB" sz="1800" i="1" dirty="0" err="1"/>
              <a:t>ip</a:t>
            </a:r>
            <a:r>
              <a:rPr lang="en-GB" sz="1800" i="1" dirty="0"/>
              <a:t> access-group 100 in</a:t>
            </a: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78" y="309064"/>
            <a:ext cx="1066145" cy="10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72311" y="713960"/>
            <a:ext cx="10332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455159" y="5621390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(config)#interface Gi0/</a:t>
            </a:r>
            <a:r>
              <a:rPr lang="it-IT" sz="2000" i="1" dirty="0"/>
              <a:t>0</a:t>
            </a:r>
          </a:p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110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51511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48480" y="5151120"/>
            <a:ext cx="0" cy="1391918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91" y="3145866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54" y="5209430"/>
            <a:ext cx="796951" cy="7618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282" y="5191278"/>
            <a:ext cx="782018" cy="7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1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460028"/>
            <a:ext cx="8428038" cy="409976"/>
          </a:xfrm>
        </p:spPr>
        <p:txBody>
          <a:bodyPr/>
          <a:lstStyle/>
          <a:p>
            <a:r>
              <a:rPr lang="it-IT" dirty="0"/>
              <a:t>ACL - Server e-Mail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 (che copre i servizi SMTP/POP3)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</a:t>
            </a:r>
            <a:r>
              <a:rPr lang="it-IT" sz="1800" b="1" i="1" dirty="0" err="1"/>
              <a:t>smtp</a:t>
            </a:r>
            <a:r>
              <a:rPr lang="it-IT" sz="1800" b="1" i="1" dirty="0"/>
              <a:t>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pop3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PC0.10 (Marco) può solo inviare email. PC2.10 (Lisa) può solo riceverle.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-Mail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4C8FDF-54C6-4745-9932-5B33AEFB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7" y="2304052"/>
            <a:ext cx="8610601" cy="33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7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e-Mail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PC0.10 (Marco) può solo inviare email. PC2.10 (Lisa) può solo riceverle.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 TCP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192.168.5.252 </a:t>
            </a:r>
            <a:r>
              <a:rPr lang="it-IT" sz="1800" i="1" dirty="0" err="1"/>
              <a:t>eq</a:t>
            </a:r>
            <a:r>
              <a:rPr lang="it-IT" sz="1800" i="1" dirty="0"/>
              <a:t>  pop3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192.168.2.10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</a:t>
            </a:r>
            <a:r>
              <a:rPr lang="it-IT" sz="1800" i="1" dirty="0" err="1"/>
              <a:t>smtp</a:t>
            </a: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572000" y="5023495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(config)#interface Gi0/</a:t>
            </a:r>
            <a:r>
              <a:rPr lang="it-IT" sz="2000" i="1" dirty="0"/>
              <a:t>2</a:t>
            </a:r>
          </a:p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110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493" y="414167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5159" y="4295274"/>
            <a:ext cx="0" cy="214351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60" y="2150061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7" y="4176975"/>
            <a:ext cx="682880" cy="6527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26" y="4205738"/>
            <a:ext cx="792467" cy="700050"/>
          </a:xfrm>
          <a:prstGeom prst="rect">
            <a:avLst/>
          </a:prstGeom>
        </p:spPr>
      </p:pic>
      <p:pic>
        <p:nvPicPr>
          <p:cNvPr id="14" name="Picture 4" descr="Risultati immagini per server">
            <a:extLst>
              <a:ext uri="{FF2B5EF4-FFF2-40B4-BE49-F238E27FC236}">
                <a16:creationId xmlns:a16="http://schemas.microsoft.com/office/drawing/2014/main" id="{6B3B2A40-EDBE-4EDB-BC2E-3C0CC4D6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39C1273-29DF-4A05-B660-160B496B7F49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-Mail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8A190E9-6E40-4E03-87BE-42887EBCE57C}"/>
              </a:ext>
            </a:extLst>
          </p:cNvPr>
          <p:cNvSpPr txBox="1"/>
          <p:nvPr/>
        </p:nvSpPr>
        <p:spPr>
          <a:xfrm>
            <a:off x="120073" y="5023495"/>
            <a:ext cx="4335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1900" i="1" dirty="0"/>
              <a:t>(config)#interface Gi0/</a:t>
            </a:r>
            <a:r>
              <a:rPr lang="it-IT" sz="1900" i="1" dirty="0"/>
              <a:t>0</a:t>
            </a:r>
          </a:p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1900" i="1" dirty="0"/>
              <a:t>(config-if)#</a:t>
            </a:r>
            <a:r>
              <a:rPr lang="en-GB" sz="1900" i="1" dirty="0" err="1"/>
              <a:t>ip</a:t>
            </a:r>
            <a:r>
              <a:rPr lang="en-GB" sz="19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35411177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460028"/>
            <a:ext cx="8428038" cy="409976"/>
          </a:xfrm>
        </p:spPr>
        <p:txBody>
          <a:bodyPr/>
          <a:lstStyle/>
          <a:p>
            <a:r>
              <a:rPr lang="it-IT" dirty="0"/>
              <a:t>ACL - Server DNS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  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</a:t>
            </a:r>
            <a:r>
              <a:rPr lang="it-IT" sz="1800" b="1" i="1" dirty="0" err="1"/>
              <a:t>smtp</a:t>
            </a:r>
            <a:r>
              <a:rPr lang="it-IT" sz="1800" b="1" i="1" dirty="0"/>
              <a:t>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 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Impedire ad Ufficio 1 e Ufficio2  la risoluzione dei nomi di dominio (accesso DNS)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4C8FDF-54C6-4745-9932-5B33AEFB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7" y="2304052"/>
            <a:ext cx="8610601" cy="33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1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DNS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93" y="10429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Impedire ad Ufficio 1 e Ufficio2  la risoluzione dei nomi di dominio (accesso DNS)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 UDP </a:t>
            </a:r>
            <a:r>
              <a:rPr lang="it-IT" sz="1800" i="1" dirty="0" err="1"/>
              <a:t>any</a:t>
            </a:r>
            <a:r>
              <a:rPr lang="it-IT" sz="1800" i="1" dirty="0"/>
              <a:t> </a:t>
            </a:r>
            <a:r>
              <a:rPr lang="it-IT" sz="1800" i="1" dirty="0" err="1"/>
              <a:t>any</a:t>
            </a:r>
            <a:r>
              <a:rPr lang="it-IT" sz="1800" i="1" dirty="0"/>
              <a:t>   </a:t>
            </a:r>
            <a:r>
              <a:rPr lang="it-IT" sz="1800" i="1" dirty="0" err="1"/>
              <a:t>eq</a:t>
            </a:r>
            <a:r>
              <a:rPr lang="it-IT" sz="1800" i="1" dirty="0"/>
              <a:t>  domain</a:t>
            </a:r>
          </a:p>
          <a:p>
            <a:pPr marL="0" indent="0">
              <a:buNone/>
            </a:pPr>
            <a:r>
              <a:rPr lang="it-IT" sz="1800" i="1" dirty="0"/>
              <a:t>Uffici(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572000" y="5023495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(config)#interface Gi0/</a:t>
            </a:r>
            <a:r>
              <a:rPr lang="it-IT" sz="2000" i="1" dirty="0"/>
              <a:t>1</a:t>
            </a:r>
          </a:p>
          <a:p>
            <a:pPr marL="0" indent="0">
              <a:buNone/>
            </a:pPr>
            <a:r>
              <a:rPr lang="it-IT" sz="2000" i="1" dirty="0"/>
              <a:t>Uffici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493" y="414167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5159" y="4295274"/>
            <a:ext cx="0" cy="214351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60" y="2150061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7" y="4176975"/>
            <a:ext cx="682880" cy="6527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26" y="4205738"/>
            <a:ext cx="792467" cy="700050"/>
          </a:xfrm>
          <a:prstGeom prst="rect">
            <a:avLst/>
          </a:prstGeom>
        </p:spPr>
      </p:pic>
      <p:pic>
        <p:nvPicPr>
          <p:cNvPr id="14" name="Picture 4" descr="Risultati immagini per server">
            <a:extLst>
              <a:ext uri="{FF2B5EF4-FFF2-40B4-BE49-F238E27FC236}">
                <a16:creationId xmlns:a16="http://schemas.microsoft.com/office/drawing/2014/main" id="{6B3B2A40-EDBE-4EDB-BC2E-3C0CC4D6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81" y="-28499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39C1273-29DF-4A05-B660-160B496B7F49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8A190E9-6E40-4E03-87BE-42887EBCE57C}"/>
              </a:ext>
            </a:extLst>
          </p:cNvPr>
          <p:cNvSpPr txBox="1"/>
          <p:nvPr/>
        </p:nvSpPr>
        <p:spPr>
          <a:xfrm>
            <a:off x="120073" y="5023495"/>
            <a:ext cx="4335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900" i="1" dirty="0"/>
              <a:t>Uffici</a:t>
            </a:r>
            <a:r>
              <a:rPr lang="en-GB" sz="1900" i="1" dirty="0"/>
              <a:t>(config)#interface Gi0/</a:t>
            </a:r>
            <a:r>
              <a:rPr lang="it-IT" sz="1900" i="1" dirty="0"/>
              <a:t>0</a:t>
            </a:r>
          </a:p>
          <a:p>
            <a:pPr marL="0" indent="0">
              <a:buNone/>
            </a:pPr>
            <a:r>
              <a:rPr lang="it-IT" sz="1900" i="1" dirty="0"/>
              <a:t>Uffici</a:t>
            </a:r>
            <a:r>
              <a:rPr lang="en-GB" sz="1900" i="1" dirty="0"/>
              <a:t>(config-if)#</a:t>
            </a:r>
            <a:r>
              <a:rPr lang="en-GB" sz="1900" i="1" dirty="0" err="1"/>
              <a:t>ip</a:t>
            </a:r>
            <a:r>
              <a:rPr lang="en-GB" sz="19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1656954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00EDC-6C72-4B3E-B580-84087009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461540"/>
            <a:ext cx="8428038" cy="464075"/>
          </a:xfrm>
        </p:spPr>
        <p:txBody>
          <a:bodyPr/>
          <a:lstStyle/>
          <a:p>
            <a:r>
              <a:rPr lang="it-IT" dirty="0"/>
              <a:t>ACL - Esercizio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939DFE-C39D-4037-BC6A-0B5487E9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925615"/>
            <a:ext cx="8428037" cy="5932385"/>
          </a:xfrm>
        </p:spPr>
        <p:txBody>
          <a:bodyPr/>
          <a:lstStyle/>
          <a:p>
            <a:r>
              <a:rPr lang="it-IT" i="1" dirty="0"/>
              <a:t>Scenario. </a:t>
            </a:r>
            <a:r>
              <a:rPr lang="it-IT" sz="2400" i="1" dirty="0"/>
              <a:t>Data la rete rappresentata in figura: 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il servizio email completo a Marco e Lisa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a Claudio solo la lettura di email a lui destinate 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solo a Claudio di accedere al server ftp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Marco di accedere al server Web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Lisa la risoluzione dei nomi di dominio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PC1.10 di «</a:t>
            </a:r>
            <a:r>
              <a:rPr lang="it-IT" sz="2000" i="1" dirty="0" err="1"/>
              <a:t>pingare</a:t>
            </a:r>
            <a:r>
              <a:rPr lang="it-IT" sz="2000" i="1" dirty="0"/>
              <a:t>» tutti gli altri dispositivi</a:t>
            </a:r>
          </a:p>
          <a:p>
            <a:pPr marL="857250" lvl="1" indent="-457200">
              <a:buFont typeface="+mj-lt"/>
              <a:buAutoNum type="arabicPeriod"/>
            </a:pPr>
            <a:endParaRPr lang="it-IT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2B0765-237C-441B-A715-3140B3F1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0" y="3667007"/>
            <a:ext cx="9144000" cy="319099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4EB1E6E-E358-4874-BAF2-711D196A6CB4}"/>
              </a:ext>
            </a:extLst>
          </p:cNvPr>
          <p:cNvSpPr/>
          <p:nvPr/>
        </p:nvSpPr>
        <p:spPr bwMode="auto">
          <a:xfrm>
            <a:off x="1102979" y="1486056"/>
            <a:ext cx="6364621" cy="2303623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73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85206-78A1-415B-9C17-B1FA530B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0" y="457200"/>
            <a:ext cx="8428038" cy="542608"/>
          </a:xfrm>
        </p:spPr>
        <p:txBody>
          <a:bodyPr/>
          <a:lstStyle/>
          <a:p>
            <a:r>
              <a:rPr lang="it-IT" dirty="0"/>
              <a:t>ACL – Esercizio </a:t>
            </a:r>
            <a:r>
              <a:rPr lang="it-IT" sz="3200" dirty="0"/>
              <a:t>(firewall)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527D16-0460-4010-9704-8EDC2D9D1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0" y="999808"/>
            <a:ext cx="8428037" cy="5705792"/>
          </a:xfrm>
        </p:spPr>
        <p:txBody>
          <a:bodyPr/>
          <a:lstStyle/>
          <a:p>
            <a:r>
              <a:rPr lang="it-IT" sz="2400" dirty="0"/>
              <a:t>Configurare un sistema di protezione aziendale costituito da due router (vedi figura); </a:t>
            </a:r>
          </a:p>
          <a:p>
            <a:pPr lvl="1"/>
            <a:r>
              <a:rPr lang="it-IT" sz="2400" dirty="0"/>
              <a:t>tutto il traffico proveniente da Internet va diretto da </a:t>
            </a:r>
            <a:r>
              <a:rPr lang="it-IT" sz="2400" i="1" dirty="0" err="1"/>
              <a:t>border</a:t>
            </a:r>
            <a:r>
              <a:rPr lang="it-IT" sz="2400" i="1" dirty="0"/>
              <a:t>-router  </a:t>
            </a:r>
            <a:r>
              <a:rPr lang="it-IT" sz="2400" dirty="0"/>
              <a:t>verso l’</a:t>
            </a:r>
            <a:r>
              <a:rPr lang="it-IT" sz="2400" b="1" i="1" dirty="0"/>
              <a:t>Application-Gateway</a:t>
            </a:r>
            <a:r>
              <a:rPr lang="it-IT" sz="2400" dirty="0"/>
              <a:t> (</a:t>
            </a:r>
            <a:r>
              <a:rPr lang="it-IT" sz="2400" i="1" dirty="0"/>
              <a:t>proxy-server</a:t>
            </a:r>
            <a:r>
              <a:rPr lang="it-IT" sz="2400" dirty="0"/>
              <a:t>)</a:t>
            </a:r>
          </a:p>
          <a:p>
            <a:pPr lvl="1"/>
            <a:r>
              <a:rPr lang="it-IT" sz="2400" dirty="0"/>
              <a:t>il router collegato alla LAN </a:t>
            </a:r>
          </a:p>
          <a:p>
            <a:pPr lvl="2"/>
            <a:r>
              <a:rPr lang="it-IT" sz="2000" dirty="0"/>
              <a:t>inoltra verso </a:t>
            </a:r>
            <a:r>
              <a:rPr lang="it-IT" sz="2000" i="1" dirty="0" err="1"/>
              <a:t>border</a:t>
            </a:r>
            <a:r>
              <a:rPr lang="it-IT" sz="2000" i="1" dirty="0"/>
              <a:t>-router</a:t>
            </a:r>
            <a:r>
              <a:rPr lang="it-IT" sz="2000" dirty="0"/>
              <a:t> tutto il traffico proveniente dalla LAN</a:t>
            </a:r>
          </a:p>
          <a:p>
            <a:pPr lvl="2"/>
            <a:r>
              <a:rPr lang="it-IT" sz="2000" dirty="0"/>
              <a:t>inoltra alla LAN solo il traffico proveniente dall’</a:t>
            </a:r>
            <a:r>
              <a:rPr lang="it-IT" sz="2000" i="1" dirty="0" err="1"/>
              <a:t>application</a:t>
            </a:r>
            <a:r>
              <a:rPr lang="it-IT" sz="2000" i="1" dirty="0"/>
              <a:t>-gateway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056D3E-EEAC-4E38-90A0-B6030B73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4062095"/>
            <a:ext cx="75438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1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581891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071418"/>
            <a:ext cx="8596601" cy="5297055"/>
          </a:xfrm>
        </p:spPr>
        <p:txBody>
          <a:bodyPr/>
          <a:lstStyle/>
          <a:p>
            <a:r>
              <a:rPr lang="it-IT" sz="3000" b="1" u="sng" dirty="0"/>
              <a:t>Policy di default</a:t>
            </a:r>
            <a:r>
              <a:rPr lang="it-IT" sz="3000" b="1" dirty="0"/>
              <a:t>:  </a:t>
            </a:r>
            <a:endParaRPr lang="it-IT" sz="3000" i="1" dirty="0"/>
          </a:p>
          <a:p>
            <a:pPr lvl="1"/>
            <a:r>
              <a:rPr lang="it-IT" b="1" dirty="0"/>
              <a:t>ESPLICITA</a:t>
            </a:r>
            <a:r>
              <a:rPr lang="it-IT" dirty="0"/>
              <a:t> : espressamente impostata  da chi configura il router, corrisponde con una delle seguenti</a:t>
            </a:r>
          </a:p>
          <a:p>
            <a:pPr marL="457200" lvl="1" indent="0" algn="ctr">
              <a:buNone/>
            </a:pPr>
            <a:r>
              <a:rPr lang="it-IT" dirty="0"/>
              <a:t> </a:t>
            </a:r>
            <a:r>
              <a:rPr lang="it-IT" b="1" dirty="0"/>
              <a:t>DENY ANY </a:t>
            </a:r>
          </a:p>
          <a:p>
            <a:pPr marL="457200" lvl="1" indent="0">
              <a:buNone/>
            </a:pPr>
            <a:r>
              <a:rPr lang="it-IT" sz="2400" dirty="0"/>
              <a:t>oppure</a:t>
            </a:r>
            <a:endParaRPr lang="it-IT" dirty="0"/>
          </a:p>
          <a:p>
            <a:pPr marL="457200" lvl="1" indent="0" algn="ctr">
              <a:buNone/>
            </a:pPr>
            <a:r>
              <a:rPr lang="it-IT" dirty="0"/>
              <a:t> </a:t>
            </a:r>
            <a:r>
              <a:rPr lang="it-IT" b="1" dirty="0"/>
              <a:t>PERMIT ANY</a:t>
            </a:r>
          </a:p>
          <a:p>
            <a:pPr marL="457200" lvl="1" indent="0">
              <a:buNone/>
            </a:pPr>
            <a:r>
              <a:rPr lang="it-IT" sz="2000" i="1" dirty="0"/>
              <a:t>Nota: ricordarsi che comunque deve gestire tutto il traffico rimasto.</a:t>
            </a:r>
          </a:p>
          <a:p>
            <a:pPr lvl="1"/>
            <a:endParaRPr lang="it-IT" sz="1600" b="1" dirty="0"/>
          </a:p>
          <a:p>
            <a:pPr lvl="1"/>
            <a:r>
              <a:rPr lang="it-IT" b="1" dirty="0"/>
              <a:t>IMPLICITA</a:t>
            </a:r>
            <a:r>
              <a:rPr lang="it-IT" dirty="0"/>
              <a:t>: nel caso non venga definita esplicitamente corrisponde a:</a:t>
            </a:r>
          </a:p>
          <a:p>
            <a:pPr marL="914400" lvl="2" indent="0" algn="ctr">
              <a:buNone/>
            </a:pPr>
            <a:r>
              <a:rPr lang="it-IT" dirty="0"/>
              <a:t> </a:t>
            </a:r>
            <a:r>
              <a:rPr lang="it-IT" sz="2800" b="1" dirty="0"/>
              <a:t>DENY ANY 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31457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11414</TotalTime>
  <Words>4855</Words>
  <Application>Microsoft Office PowerPoint</Application>
  <PresentationFormat>Presentazione su schermo (4:3)</PresentationFormat>
  <Paragraphs>640</Paragraphs>
  <Slides>86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86</vt:i4>
      </vt:variant>
    </vt:vector>
  </HeadingPairs>
  <TitlesOfParts>
    <vt:vector size="93" baseType="lpstr">
      <vt:lpstr>Arial</vt:lpstr>
      <vt:lpstr>Bradley Hand ITC</vt:lpstr>
      <vt:lpstr>Calibri</vt:lpstr>
      <vt:lpstr>Helvetica</vt:lpstr>
      <vt:lpstr>Times New Roman</vt:lpstr>
      <vt:lpstr>Wingdings</vt:lpstr>
      <vt:lpstr>Default Design</vt:lpstr>
      <vt:lpstr>Presentazione standard di PowerPoint</vt:lpstr>
      <vt:lpstr>Introduzione</vt:lpstr>
      <vt:lpstr>ACL</vt:lpstr>
      <vt:lpstr>ACL</vt:lpstr>
      <vt:lpstr>ACL</vt:lpstr>
      <vt:lpstr>ACL</vt:lpstr>
      <vt:lpstr>ACL</vt:lpstr>
      <vt:lpstr>ACL</vt:lpstr>
      <vt:lpstr>ACL</vt:lpstr>
      <vt:lpstr>ACL</vt:lpstr>
      <vt:lpstr>ACL</vt:lpstr>
      <vt:lpstr>ACL</vt:lpstr>
      <vt:lpstr>ACL Standard</vt:lpstr>
      <vt:lpstr>ACL Standard</vt:lpstr>
      <vt:lpstr>ACL Standard – caso di studio</vt:lpstr>
      <vt:lpstr>ACL Standard</vt:lpstr>
      <vt:lpstr>ACL Standard</vt:lpstr>
      <vt:lpstr>ACL Standard</vt:lpstr>
      <vt:lpstr>Presentazione standard di PowerPoint</vt:lpstr>
      <vt:lpstr>ACL Standard</vt:lpstr>
      <vt:lpstr>Esempi - ACL Standard</vt:lpstr>
      <vt:lpstr>ACL Standard</vt:lpstr>
      <vt:lpstr>Wild Card Mask</vt:lpstr>
      <vt:lpstr>Wild Card Mask </vt:lpstr>
      <vt:lpstr>Wild Card Mask</vt:lpstr>
      <vt:lpstr>Wild Card Mask</vt:lpstr>
      <vt:lpstr>Wild Card Mask – Esercizi ad ottetti</vt:lpstr>
      <vt:lpstr>Modificatori</vt:lpstr>
      <vt:lpstr>Wild Card Mask</vt:lpstr>
      <vt:lpstr>Wild Card Mask</vt:lpstr>
      <vt:lpstr>Costruiamo un’ACL</vt:lpstr>
      <vt:lpstr>ACL Standard - Esempio #1</vt:lpstr>
      <vt:lpstr>ACL Standard - Esempio #2</vt:lpstr>
      <vt:lpstr>ACL Standard</vt:lpstr>
      <vt:lpstr>Wild Card Mask - Esempio #1</vt:lpstr>
      <vt:lpstr>ACL Standard</vt:lpstr>
      <vt:lpstr>ACL Standard</vt:lpstr>
      <vt:lpstr>ACL Standard</vt:lpstr>
      <vt:lpstr>ACL Standard</vt:lpstr>
      <vt:lpstr>ACL Standard</vt:lpstr>
      <vt:lpstr>ACL Standard - in sintesi</vt:lpstr>
      <vt:lpstr>Osservazioni</vt:lpstr>
      <vt:lpstr>Osservazioni</vt:lpstr>
      <vt:lpstr>Flow chart</vt:lpstr>
      <vt:lpstr>Presentazione standard di PowerPoint</vt:lpstr>
      <vt:lpstr>Osservazioni</vt:lpstr>
      <vt:lpstr>Osservazioni</vt:lpstr>
      <vt:lpstr>Presentazione standard di PowerPoint</vt:lpstr>
      <vt:lpstr>ACL – sintesi comandi  #1</vt:lpstr>
      <vt:lpstr>Esercizi</vt:lpstr>
      <vt:lpstr>Esercizi</vt:lpstr>
      <vt:lpstr>ACL Estese</vt:lpstr>
      <vt:lpstr>ACL Estese</vt:lpstr>
      <vt:lpstr>ACL Estese - scenario</vt:lpstr>
      <vt:lpstr>ACL Estese</vt:lpstr>
      <vt:lpstr>Esempi - ACL Estese</vt:lpstr>
      <vt:lpstr>Esempi - ACL Estese</vt:lpstr>
      <vt:lpstr>ACL Estese</vt:lpstr>
      <vt:lpstr>ACL Estese - definizione</vt:lpstr>
      <vt:lpstr>ACL Estese - applicazione</vt:lpstr>
      <vt:lpstr>ACL Estese - ? Router/interfaccia</vt:lpstr>
      <vt:lpstr>ACL Estese - ? Router/interfaccia</vt:lpstr>
      <vt:lpstr>ACL Estese  …</vt:lpstr>
      <vt:lpstr>ACL Estese</vt:lpstr>
      <vt:lpstr>ACL Estese</vt:lpstr>
      <vt:lpstr>Esempi significativi</vt:lpstr>
      <vt:lpstr>Rete DMZ</vt:lpstr>
      <vt:lpstr>Rete DMZ</vt:lpstr>
      <vt:lpstr>Rete DMZ</vt:lpstr>
      <vt:lpstr>Rete DMZ</vt:lpstr>
      <vt:lpstr>Rete DMZ</vt:lpstr>
      <vt:lpstr>Il problema del  «traffico di ritorno»</vt:lpstr>
      <vt:lpstr>ACL Estese</vt:lpstr>
      <vt:lpstr>ACL Estese – «traffico di ritorno»</vt:lpstr>
      <vt:lpstr>ACL Estese – «traffico di ritorno»</vt:lpstr>
      <vt:lpstr>ACL ed il controllo d’accesso ai servizi</vt:lpstr>
      <vt:lpstr>ACL </vt:lpstr>
      <vt:lpstr>ACL - Server Web</vt:lpstr>
      <vt:lpstr>ACL - Server FTP</vt:lpstr>
      <vt:lpstr>ACL - Server FTP</vt:lpstr>
      <vt:lpstr>ACL - Server e-Mail</vt:lpstr>
      <vt:lpstr>ACL - Server e-Mail</vt:lpstr>
      <vt:lpstr>ACL - Server DNS</vt:lpstr>
      <vt:lpstr>ACL - Server DNS</vt:lpstr>
      <vt:lpstr>ACL - Esercizio</vt:lpstr>
      <vt:lpstr>ACL – Esercizio (firewall)</vt:lpstr>
    </vt:vector>
  </TitlesOfParts>
  <Company>ESCXi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Glenn w</dc:creator>
  <cp:lastModifiedBy>Marco Zucchini</cp:lastModifiedBy>
  <cp:revision>514</cp:revision>
  <cp:lastPrinted>2001-05-09T15:09:30Z</cp:lastPrinted>
  <dcterms:created xsi:type="dcterms:W3CDTF">2001-05-04T19:53:19Z</dcterms:created>
  <dcterms:modified xsi:type="dcterms:W3CDTF">2018-03-17T09:49:50Z</dcterms:modified>
</cp:coreProperties>
</file>